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 id="2147483660" r:id="rId2"/>
    <p:sldMasterId id="2147483672" r:id="rId3"/>
  </p:sldMasterIdLst>
  <p:notesMasterIdLst>
    <p:notesMasterId r:id="rId44"/>
  </p:notesMasterIdLst>
  <p:sldIdLst>
    <p:sldId id="327" r:id="rId4"/>
    <p:sldId id="328" r:id="rId5"/>
    <p:sldId id="329" r:id="rId6"/>
    <p:sldId id="330" r:id="rId7"/>
    <p:sldId id="331" r:id="rId8"/>
    <p:sldId id="332" r:id="rId9"/>
    <p:sldId id="333" r:id="rId10"/>
    <p:sldId id="334" r:id="rId11"/>
    <p:sldId id="335" r:id="rId12"/>
    <p:sldId id="336" r:id="rId13"/>
    <p:sldId id="337" r:id="rId14"/>
    <p:sldId id="338" r:id="rId15"/>
    <p:sldId id="340" r:id="rId16"/>
    <p:sldId id="341" r:id="rId17"/>
    <p:sldId id="342" r:id="rId18"/>
    <p:sldId id="369"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3" r:id="rId38"/>
    <p:sldId id="364" r:id="rId39"/>
    <p:sldId id="365" r:id="rId40"/>
    <p:sldId id="366" r:id="rId41"/>
    <p:sldId id="367" r:id="rId42"/>
    <p:sldId id="368"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kshit, Nikhil" initials="RN" lastIdx="37" clrIdx="0">
    <p:extLst/>
  </p:cmAuthor>
  <p:cmAuthor id="2" name="Preetha Menon, Integra-PDY, IN" initials="PMII"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000000"/>
    <a:srgbClr val="1F497D"/>
    <a:srgbClr val="1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0021599-942C-4CAE-8A17-B74DAAF8F823}">
  <a:tblStyle styleId="{D0021599-942C-4CAE-8A17-B74DAAF8F823}"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7" autoAdjust="0"/>
    <p:restoredTop sz="86323" autoAdjust="0"/>
  </p:normalViewPr>
  <p:slideViewPr>
    <p:cSldViewPr snapToGrid="0">
      <p:cViewPr>
        <p:scale>
          <a:sx n="100" d="100"/>
          <a:sy n="100" d="100"/>
        </p:scale>
        <p:origin x="-19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122796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7603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Notes Placeholder 170"/>
          <p:cNvSpPr txBox="1">
            <a:spLocks noGrp="1"/>
          </p:cNvSpPr>
          <p:nvPr>
            <p:ph type="body" idx="1"/>
          </p:nvPr>
        </p:nvSpPr>
        <p:spPr>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mn-lt"/>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latin typeface="+mn-lt"/>
                <a:ea typeface="Calibri"/>
                <a:cs typeface="Calibri"/>
                <a:sym typeface="Calibri"/>
              </a:rPr>
              <a:t>Everyday individuals like yourself “package” your persona with your online social media profiles.  Occasionally, someone posts something that goes “viral” and the entire world witnesses it for a short period of time—your “15 minutes of fame.”  The concept of the </a:t>
            </a:r>
            <a:r>
              <a:rPr lang="en-US" sz="1200" b="0" i="0" u="none" strike="noStrike" cap="none" dirty="0" err="1">
                <a:solidFill>
                  <a:schemeClr val="dk1"/>
                </a:solidFill>
                <a:latin typeface="+mn-lt"/>
                <a:ea typeface="Calibri"/>
                <a:cs typeface="Calibri"/>
                <a:sym typeface="Calibri"/>
              </a:rPr>
              <a:t>microcelebrity</a:t>
            </a:r>
            <a:r>
              <a:rPr lang="en-US" sz="1200" b="0" i="0" u="none" strike="noStrike" cap="none" dirty="0">
                <a:solidFill>
                  <a:schemeClr val="dk1"/>
                </a:solidFill>
                <a:latin typeface="+mn-lt"/>
                <a:ea typeface="Calibri"/>
                <a:cs typeface="Calibri"/>
                <a:sym typeface="Calibri"/>
              </a:rPr>
              <a:t> has emerged.  This is someone who is a celebrity for a very short period of time or someone who may not be known by millions of people, but may certainly have thousands of followers.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5" name="Slide Number Placeholder 3"/>
          <p:cNvSpPr>
            <a:spLocks noGrp="1"/>
          </p:cNvSpPr>
          <p:nvPr>
            <p:ph type="sldNum" idx="12"/>
          </p:nvPr>
        </p:nvSpPr>
        <p:spPr>
          <a:xfrm>
            <a:off x="3884612" y="8685213"/>
            <a:ext cx="2971799" cy="457200"/>
          </a:xfrm>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83017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lvl="0">
              <a:buClr>
                <a:schemeClr val="dk1"/>
              </a:buClr>
              <a:buSzPct val="25000"/>
            </a:pPr>
            <a:r>
              <a:rPr lang="en-US" dirty="0">
                <a:latin typeface="+mn-lt"/>
                <a:ea typeface="Calibri"/>
                <a:cs typeface="Calibri"/>
                <a:sym typeface="Calibri"/>
              </a:rPr>
              <a:t>The MARKETING CONCEPT is defined on the slide above. Firm</a:t>
            </a:r>
            <a:r>
              <a:rPr lang="en-US" strike="sngStrike" dirty="0">
                <a:solidFill>
                  <a:srgbClr val="FF0000"/>
                </a:solidFill>
                <a:latin typeface="+mn-lt"/>
                <a:ea typeface="Calibri"/>
                <a:cs typeface="Calibri"/>
                <a:sym typeface="Calibri"/>
              </a:rPr>
              <a:t>’</a:t>
            </a:r>
            <a:r>
              <a:rPr lang="en-US" dirty="0">
                <a:latin typeface="+mn-lt"/>
                <a:ea typeface="Calibri"/>
                <a:cs typeface="Calibri"/>
                <a:sym typeface="Calibri"/>
              </a:rPr>
              <a:t>s that embrace the marketing concept constantly seek information about current or changing needs from current and potential customers using company initiated research efforts such as focus groups and survey research.  </a:t>
            </a:r>
          </a:p>
          <a:p>
            <a:pPr lvl="0">
              <a:buClr>
                <a:schemeClr val="dk1"/>
              </a:buClr>
              <a:buSzPct val="100000"/>
              <a:buFont typeface="Calibri"/>
              <a:buChar char="•"/>
            </a:pPr>
            <a:r>
              <a:rPr lang="en-US" dirty="0">
                <a:latin typeface="+mn-lt"/>
                <a:ea typeface="Calibri"/>
                <a:cs typeface="Calibri"/>
                <a:sym typeface="Calibri"/>
              </a:rPr>
              <a:t>STAKEHOLDERS are buyers, sellers, investors, community residents, citizens and consumers</a:t>
            </a:r>
            <a:r>
              <a:rPr lang="en-US" u="sng" dirty="0">
                <a:solidFill>
                  <a:srgbClr val="0070C0"/>
                </a:solidFill>
                <a:latin typeface="+mn-lt"/>
                <a:ea typeface="Calibri"/>
                <a:cs typeface="Calibri"/>
                <a:sym typeface="Calibri"/>
              </a:rPr>
              <a:t>.</a:t>
            </a:r>
          </a:p>
          <a:p>
            <a:pPr lvl="0">
              <a:buClr>
                <a:schemeClr val="dk1"/>
              </a:buClr>
              <a:buSzPct val="100000"/>
              <a:buFont typeface="Calibri"/>
              <a:buChar char="•"/>
            </a:pPr>
            <a:r>
              <a:rPr lang="en-US" dirty="0">
                <a:latin typeface="+mn-lt"/>
                <a:ea typeface="Calibri"/>
                <a:cs typeface="Calibri"/>
                <a:sym typeface="Calibri"/>
              </a:rPr>
              <a:t>CONSUMERS are defined as the ultimate user of a good or service</a:t>
            </a:r>
            <a:r>
              <a:rPr lang="en-US" u="sng" dirty="0">
                <a:solidFill>
                  <a:srgbClr val="0070C0"/>
                </a:solidFill>
                <a:latin typeface="+mn-lt"/>
                <a:ea typeface="Calibri"/>
                <a:cs typeface="Calibri"/>
                <a:sym typeface="Calibri"/>
              </a:rPr>
              <a:t>.</a:t>
            </a:r>
          </a:p>
          <a:p>
            <a:pPr lvl="0">
              <a:buClr>
                <a:schemeClr val="dk1"/>
              </a:buClr>
              <a:buSzPct val="100000"/>
              <a:buFont typeface="Calibri"/>
              <a:buChar char="•"/>
            </a:pPr>
            <a:r>
              <a:rPr lang="en-US" dirty="0">
                <a:latin typeface="+mn-lt"/>
                <a:ea typeface="Calibri"/>
                <a:cs typeface="Calibri"/>
                <a:sym typeface="Calibri"/>
              </a:rPr>
              <a:t>Products and services are sold to satisfy both consumers’ and marketers’ needs – thus consumers need items that provide value while marketers need to earn profits.  While the “customer is king” mentality is a good way to train your employees to think, it must  be implemented successfully and in a manner that allows the business can earn a profit.</a:t>
            </a:r>
          </a:p>
          <a:p>
            <a:pPr lvl="0">
              <a:buClr>
                <a:schemeClr val="dk1"/>
              </a:buClr>
              <a:buSzPct val="100000"/>
              <a:buFont typeface="Calibri"/>
              <a:buChar char="•"/>
            </a:pPr>
            <a:r>
              <a:rPr lang="en-US" dirty="0">
                <a:latin typeface="+mn-lt"/>
                <a:ea typeface="Calibri"/>
                <a:cs typeface="Calibri"/>
                <a:sym typeface="Calibri"/>
              </a:rPr>
              <a:t>Many firms also employ individuals who review BLOGS, newsgroup postings, and Internet-based complaint websites, in addition to analyzing feedback from consumers received via email, mail</a:t>
            </a:r>
            <a:r>
              <a:rPr lang="en-US" u="sng" dirty="0">
                <a:solidFill>
                  <a:srgbClr val="0070C0"/>
                </a:solidFill>
                <a:latin typeface="+mn-lt"/>
                <a:ea typeface="Calibri"/>
                <a:cs typeface="Calibri"/>
                <a:sym typeface="Calibri"/>
              </a:rPr>
              <a:t>,</a:t>
            </a:r>
            <a:r>
              <a:rPr lang="en-US" dirty="0">
                <a:latin typeface="+mn-lt"/>
                <a:ea typeface="Calibri"/>
                <a:cs typeface="Calibri"/>
                <a:sym typeface="Calibri"/>
              </a:rPr>
              <a:t> or phone.</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73955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b="1" dirty="0">
                <a:latin typeface="+mn-lt"/>
                <a:ea typeface="Calibri"/>
                <a:cs typeface="Calibri"/>
                <a:sym typeface="Calibri"/>
              </a:rPr>
              <a:t>NEEDS</a:t>
            </a:r>
            <a:r>
              <a:rPr lang="en-US" dirty="0">
                <a:latin typeface="+mn-lt"/>
                <a:ea typeface="Calibri"/>
                <a:cs typeface="Calibri"/>
                <a:sym typeface="Calibri"/>
              </a:rPr>
              <a:t> are defined here as the difference between a consumers’ actual state and some sort of ideal or desired state.  So right now, some of you may be hungry, which is not ideal.  After class, you may buy a snack or meal—actions designed to move you to your desired state. </a:t>
            </a:r>
          </a:p>
          <a:p>
            <a:pPr lvl="0">
              <a:buClr>
                <a:schemeClr val="dk1"/>
              </a:buClr>
              <a:buSzPct val="100000"/>
              <a:buFont typeface="Calibri"/>
              <a:buChar char="•"/>
            </a:pPr>
            <a:r>
              <a:rPr lang="en-US" dirty="0">
                <a:latin typeface="+mn-lt"/>
                <a:ea typeface="Calibri"/>
                <a:cs typeface="Calibri"/>
                <a:sym typeface="Calibri"/>
              </a:rPr>
              <a:t>Is a need the same as a want?  Not really.  There are many ways you can satisfy your hunger, but you want a Snickers candy bar.  </a:t>
            </a:r>
            <a:r>
              <a:rPr lang="en-US" b="1" dirty="0">
                <a:latin typeface="+mn-lt"/>
                <a:ea typeface="Calibri"/>
                <a:cs typeface="Calibri"/>
                <a:sym typeface="Calibri"/>
              </a:rPr>
              <a:t>WANTS </a:t>
            </a:r>
            <a:r>
              <a:rPr lang="en-US" dirty="0">
                <a:latin typeface="+mn-lt"/>
                <a:ea typeface="Calibri"/>
                <a:cs typeface="Calibri"/>
                <a:sym typeface="Calibri"/>
              </a:rPr>
              <a:t>relate to specific brands or types of products, and are often socially or culturally influenced.  Wants aren’t always affordable or realistic.  For example, America is a highly mobile society; many people need a car.  However, at least some of the people driving a practical, four</a:t>
            </a:r>
            <a:r>
              <a:rPr lang="en-US" u="sng" dirty="0">
                <a:solidFill>
                  <a:srgbClr val="0070C0"/>
                </a:solidFill>
                <a:latin typeface="+mn-lt"/>
                <a:ea typeface="Calibri"/>
                <a:cs typeface="Calibri"/>
                <a:sym typeface="Calibri"/>
              </a:rPr>
              <a:t>-</a:t>
            </a:r>
            <a:r>
              <a:rPr lang="en-US" dirty="0">
                <a:latin typeface="+mn-lt"/>
                <a:ea typeface="Calibri"/>
                <a:cs typeface="Calibri"/>
                <a:sym typeface="Calibri"/>
              </a:rPr>
              <a:t>door sedan like the Toyota Camry WANTED to buy a two-door, fun to drive sports car, like a Porsche 911.  Wants are typically influenced by both social (family, peers, etc.) and cultural factors.</a:t>
            </a:r>
          </a:p>
          <a:p>
            <a:pPr lvl="0">
              <a:buClr>
                <a:schemeClr val="dk1"/>
              </a:buClr>
              <a:buSzPct val="100000"/>
              <a:buFont typeface="Calibri"/>
              <a:buChar char="•"/>
            </a:pPr>
            <a:r>
              <a:rPr lang="en-US" dirty="0">
                <a:latin typeface="+mn-lt"/>
                <a:ea typeface="Calibri"/>
                <a:cs typeface="Calibri"/>
                <a:sym typeface="Calibri"/>
              </a:rPr>
              <a:t>Marketers try to motivate actions – purchases for example – that satisfy needs by providing consumers with products that offer the </a:t>
            </a:r>
            <a:r>
              <a:rPr lang="en-US" b="1" dirty="0">
                <a:latin typeface="+mn-lt"/>
                <a:ea typeface="Calibri"/>
                <a:cs typeface="Calibri"/>
                <a:sym typeface="Calibri"/>
              </a:rPr>
              <a:t>BENEFITS</a:t>
            </a:r>
            <a:r>
              <a:rPr lang="en-US" dirty="0">
                <a:latin typeface="+mn-lt"/>
                <a:ea typeface="Calibri"/>
                <a:cs typeface="Calibri"/>
                <a:sym typeface="Calibri"/>
              </a:rPr>
              <a:t> (need satisfying characteristics) they seek.</a:t>
            </a:r>
          </a:p>
          <a:p>
            <a:pPr lvl="0">
              <a:buClr>
                <a:schemeClr val="dk1"/>
              </a:buClr>
              <a:buSzPct val="100000"/>
              <a:buFont typeface="Calibri"/>
              <a:buChar char="•"/>
            </a:pPr>
            <a:r>
              <a:rPr lang="en-US" dirty="0">
                <a:latin typeface="+mn-lt"/>
                <a:ea typeface="Calibri"/>
                <a:cs typeface="Calibri"/>
                <a:sym typeface="Calibri"/>
              </a:rPr>
              <a:t>This is why the concept of </a:t>
            </a:r>
            <a:r>
              <a:rPr lang="en-US" b="1" dirty="0">
                <a:latin typeface="+mn-lt"/>
                <a:ea typeface="Calibri"/>
                <a:cs typeface="Calibri"/>
                <a:sym typeface="Calibri"/>
              </a:rPr>
              <a:t>DEMAND </a:t>
            </a:r>
            <a:r>
              <a:rPr lang="en-US" dirty="0">
                <a:latin typeface="+mn-lt"/>
                <a:ea typeface="Calibri"/>
                <a:cs typeface="Calibri"/>
                <a:sym typeface="Calibri"/>
              </a:rPr>
              <a:t>is so important.  Demand includes only those consumers who have both the buying power and desire (want) for a particular brand</a:t>
            </a:r>
            <a:endParaRPr lang="en-IN" dirty="0">
              <a:latin typeface="+mn-lt"/>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32497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A MARKET consists of all the consumers who share a common need that can be satisfied by a specific product, and who have the resources, willingness and authority to make the purchase.</a:t>
            </a:r>
          </a:p>
          <a:p>
            <a:pPr lvl="0">
              <a:buClr>
                <a:schemeClr val="dk1"/>
              </a:buClr>
              <a:buSzPct val="100000"/>
              <a:buFont typeface="Calibri"/>
              <a:buChar char="•"/>
            </a:pPr>
            <a:r>
              <a:rPr lang="en-US" dirty="0">
                <a:latin typeface="+mn-lt"/>
                <a:ea typeface="Calibri"/>
                <a:cs typeface="Calibri"/>
                <a:sym typeface="Calibri"/>
              </a:rPr>
              <a:t>A MARKETPLACE is where buyers and seller “meet” to exchange value. This used to mean a location where  buying and selling occurred face-to-face. In developing countries, the marketplace may be an open-air market or a street corner where people sell fruits and vegetables much as they did thousands of years ago. </a:t>
            </a:r>
          </a:p>
          <a:p>
            <a:pPr lvl="0">
              <a:buClr>
                <a:schemeClr val="dk1"/>
              </a:buClr>
              <a:buSzPct val="100000"/>
              <a:buFont typeface="Calibri"/>
              <a:buChar char="•"/>
            </a:pPr>
            <a:r>
              <a:rPr lang="en-US" dirty="0">
                <a:latin typeface="+mn-lt"/>
                <a:ea typeface="Calibri"/>
                <a:cs typeface="Calibri"/>
                <a:sym typeface="Calibri"/>
              </a:rPr>
              <a:t> Information technology has altered how many people now choose to shop.  Thus, while the modern marketplace may include F2F locations such as malls, farmer’s markets, or retail stores, it also now includes auction sites such as eBay, mail-order, TV shopping networks, or any of a host of B2C e-commerce websites. </a:t>
            </a:r>
          </a:p>
          <a:p>
            <a:pPr lvl="0">
              <a:buClr>
                <a:schemeClr val="dk1"/>
              </a:buClr>
              <a:buSzPct val="100000"/>
              <a:buFont typeface="Calibri"/>
              <a:buChar char="•"/>
            </a:pPr>
            <a:r>
              <a:rPr lang="en-US" dirty="0">
                <a:latin typeface="+mn-lt"/>
                <a:ea typeface="Calibri"/>
                <a:cs typeface="Calibri"/>
                <a:sym typeface="Calibri"/>
              </a:rPr>
              <a:t>Virtual marketplaces for </a:t>
            </a:r>
            <a:r>
              <a:rPr lang="en-US" dirty="0" err="1">
                <a:latin typeface="+mn-lt"/>
                <a:ea typeface="Calibri"/>
                <a:cs typeface="Calibri"/>
                <a:sym typeface="Calibri"/>
              </a:rPr>
              <a:t>cyberworlds</a:t>
            </a:r>
            <a:r>
              <a:rPr lang="en-US" dirty="0">
                <a:latin typeface="+mn-lt"/>
                <a:ea typeface="Calibri"/>
                <a:cs typeface="Calibri"/>
                <a:sym typeface="Calibri"/>
              </a:rPr>
              <a:t> like </a:t>
            </a:r>
            <a:r>
              <a:rPr lang="en-US" i="1" dirty="0">
                <a:latin typeface="+mn-lt"/>
                <a:ea typeface="Calibri"/>
                <a:cs typeface="Calibri"/>
                <a:sym typeface="Calibri"/>
              </a:rPr>
              <a:t>Second Life </a:t>
            </a:r>
            <a:r>
              <a:rPr lang="en-US" dirty="0">
                <a:latin typeface="+mn-lt"/>
                <a:ea typeface="Calibri"/>
                <a:cs typeface="Calibri"/>
                <a:sym typeface="Calibri"/>
              </a:rPr>
              <a:t>and </a:t>
            </a:r>
            <a:r>
              <a:rPr lang="en-US" i="1" dirty="0" err="1">
                <a:latin typeface="+mn-lt"/>
                <a:ea typeface="Calibri"/>
                <a:cs typeface="Calibri"/>
                <a:sym typeface="Calibri"/>
              </a:rPr>
              <a:t>Habbo</a:t>
            </a:r>
            <a:r>
              <a:rPr lang="en-US" i="1" dirty="0">
                <a:latin typeface="+mn-lt"/>
                <a:ea typeface="Calibri"/>
                <a:cs typeface="Calibri"/>
                <a:sym typeface="Calibri"/>
              </a:rPr>
              <a:t> Hotel</a:t>
            </a:r>
            <a:r>
              <a:rPr lang="en-US" dirty="0">
                <a:latin typeface="+mn-lt"/>
                <a:ea typeface="Calibri"/>
                <a:cs typeface="Calibri"/>
                <a:sym typeface="Calibri"/>
              </a:rPr>
              <a:t> generated more than $2.9 billion dollars in sales of virtual real estate, home furnishing and bling for players’ avatars.</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64970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Changes in technology and customer preferences have led to the emergence of new types of markets.</a:t>
            </a:r>
          </a:p>
          <a:p>
            <a:pPr lvl="0">
              <a:buClr>
                <a:schemeClr val="dk1"/>
              </a:buClr>
              <a:buSzPct val="100000"/>
              <a:buFont typeface="Calibri"/>
              <a:buChar char="•"/>
            </a:pPr>
            <a:r>
              <a:rPr lang="en-US" dirty="0" err="1">
                <a:latin typeface="+mn-lt"/>
                <a:ea typeface="Calibri"/>
                <a:cs typeface="Calibri"/>
                <a:sym typeface="Calibri"/>
              </a:rPr>
              <a:t>Zipcar</a:t>
            </a:r>
            <a:r>
              <a:rPr lang="en-US" dirty="0">
                <a:latin typeface="+mn-lt"/>
                <a:ea typeface="Calibri"/>
                <a:cs typeface="Calibri"/>
                <a:sym typeface="Calibri"/>
              </a:rPr>
              <a:t> rents autos by the hour, typically in large cities and in some college towns.  This service creates benefit for consumers, as they can readily find and pay for a car where/when they need one, as opposed to purchasing a vehicle and only using for a small period of time during the week and having to worry about the hassle and expense of car loans, insurance, and parking.</a:t>
            </a:r>
          </a:p>
          <a:p>
            <a:pPr lvl="0">
              <a:buClr>
                <a:schemeClr val="dk1"/>
              </a:buClr>
              <a:buSzPct val="100000"/>
              <a:buFont typeface="Calibri"/>
              <a:buChar char="•"/>
            </a:pPr>
            <a:r>
              <a:rPr lang="en-US" dirty="0">
                <a:latin typeface="+mn-lt"/>
                <a:ea typeface="Calibri"/>
                <a:cs typeface="Calibri"/>
                <a:sym typeface="Calibri"/>
              </a:rPr>
              <a:t>This has impacted new car sales, so much so that traditional auto manufacturers like VW and BMW are exploring their own vehicle-sharing services.</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82453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UTILITY is defined on the slide as the sum of the benefits we receive from using a product or service.</a:t>
            </a:r>
          </a:p>
          <a:p>
            <a:pPr lvl="0">
              <a:buClr>
                <a:schemeClr val="dk1"/>
              </a:buClr>
              <a:buSzPct val="100000"/>
              <a:buFont typeface="Calibri"/>
              <a:buChar char="•"/>
            </a:pPr>
            <a:r>
              <a:rPr lang="en-US" dirty="0">
                <a:latin typeface="+mn-lt"/>
                <a:ea typeface="Calibri"/>
                <a:cs typeface="Calibri"/>
                <a:sym typeface="Calibri"/>
              </a:rPr>
              <a:t>Marketing can create several different kinds of utility of interest to consumers:</a:t>
            </a:r>
          </a:p>
          <a:p>
            <a:pPr lvl="0">
              <a:buClr>
                <a:schemeClr val="dk1"/>
              </a:buClr>
              <a:buSzPct val="100000"/>
              <a:buFont typeface="Calibri"/>
              <a:buChar char="•"/>
            </a:pPr>
            <a:r>
              <a:rPr lang="en-US" dirty="0">
                <a:latin typeface="+mn-lt"/>
                <a:ea typeface="Calibri"/>
                <a:cs typeface="Calibri"/>
                <a:sym typeface="Calibri"/>
              </a:rPr>
              <a:t>FORM UTILITY:  benefit provided by marketing when raw materials are transformed into finished goods; e.g., oats transformed into oatmeal; rubber into tires.  (Relates to PRODUCT portion of marketing mix.)</a:t>
            </a:r>
          </a:p>
          <a:p>
            <a:pPr lvl="0">
              <a:buClr>
                <a:schemeClr val="dk1"/>
              </a:buClr>
              <a:buSzPct val="100000"/>
              <a:buFont typeface="Calibri"/>
              <a:buChar char="•"/>
            </a:pPr>
            <a:r>
              <a:rPr lang="en-US" dirty="0">
                <a:latin typeface="+mn-lt"/>
                <a:ea typeface="Calibri"/>
                <a:cs typeface="Calibri"/>
                <a:sym typeface="Calibri"/>
              </a:rPr>
              <a:t>PLACE UTILITY:  benefit provided when marketing makes goods available where customers want them; e.g., many things can be purchased over the Internet.  (Relates to DISTIBUTION/PLACE portion of marketing mix.)</a:t>
            </a:r>
          </a:p>
          <a:p>
            <a:pPr lvl="0">
              <a:buClr>
                <a:schemeClr val="dk1"/>
              </a:buClr>
              <a:buSzPct val="100000"/>
              <a:buFont typeface="Calibri"/>
              <a:buChar char="•"/>
            </a:pPr>
            <a:r>
              <a:rPr lang="en-US" dirty="0">
                <a:latin typeface="+mn-lt"/>
                <a:ea typeface="Calibri"/>
                <a:cs typeface="Calibri"/>
                <a:sym typeface="Calibri"/>
              </a:rPr>
              <a:t>TIME UTILITY:  benefit provided by marketing when products are stored (or inventoried) until they are needed.  Stores inventory products, as do wholesalers/distributors, and the manufacturers themselves.  (Relates again to DISTRIBUTION/PLACE portion of marketing mix.)</a:t>
            </a:r>
          </a:p>
          <a:p>
            <a:pPr lvl="0">
              <a:buClr>
                <a:schemeClr val="dk1"/>
              </a:buClr>
              <a:buSzPct val="100000"/>
              <a:buFont typeface="Calibri"/>
              <a:buChar char="•"/>
            </a:pPr>
            <a:r>
              <a:rPr lang="en-US" dirty="0">
                <a:latin typeface="+mn-lt"/>
                <a:ea typeface="Calibri"/>
                <a:cs typeface="Calibri"/>
                <a:sym typeface="Calibri"/>
              </a:rPr>
              <a:t>POSSESSION UTILITY:  benefit marketing provides by allowing the consumer to own, use, and enjoy the product.  Promotional plans that offered deferred payment or even those which feature a sale may be exactly what the consumer needs to own a product. Retail stores and websites offer access to a bewildering array of products. </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59334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Calibri"/>
                <a:ea typeface="Calibri"/>
                <a:cs typeface="Calibri"/>
                <a:sym typeface="Calibri"/>
              </a:rPr>
              <a:t>LECTURE NOTES:</a:t>
            </a:r>
          </a:p>
          <a:p>
            <a:pPr lvl="0">
              <a:buClr>
                <a:schemeClr val="dk1"/>
              </a:buClr>
              <a:buSzPct val="100000"/>
              <a:buFont typeface="Calibri"/>
              <a:buChar char="•"/>
            </a:pPr>
            <a:r>
              <a:rPr lang="en-US" dirty="0">
                <a:latin typeface="Calibri"/>
                <a:ea typeface="Calibri"/>
                <a:cs typeface="Calibri"/>
                <a:sym typeface="Calibri"/>
              </a:rPr>
              <a:t>Recall that </a:t>
            </a:r>
            <a:r>
              <a:rPr lang="en-US" i="1" dirty="0">
                <a:latin typeface="Calibri"/>
                <a:ea typeface="Calibri"/>
                <a:cs typeface="Calibri"/>
                <a:sym typeface="Calibri"/>
              </a:rPr>
              <a:t>Place utility </a:t>
            </a:r>
            <a:r>
              <a:rPr lang="en-US" dirty="0">
                <a:latin typeface="Calibri"/>
                <a:ea typeface="Calibri"/>
                <a:cs typeface="Calibri"/>
                <a:sym typeface="Calibri"/>
              </a:rPr>
              <a:t>is the benefit marketing provides by making products available where customers want them. Dresses are delivered directly to the renter’s address, and the customer returns the dress in a prepaid envelope, providing great place utility!  To further entice consumers, women are able to rent the dress for four nights, and the rental cost includes the cost of dry cleaning enhancing the customer’s convenience.</a:t>
            </a:r>
          </a:p>
          <a:p>
            <a:pPr lvl="0">
              <a:buSzPct val="25000"/>
            </a:pPr>
            <a:endParaRPr lang="en-US" dirty="0">
              <a:latin typeface="Calibri"/>
              <a:ea typeface="Calibri"/>
              <a:cs typeface="Calibri"/>
              <a:sym typeface="Calibri"/>
            </a:endParaRP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75701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Most large companies today pay attention to corporate social responsibility issues. </a:t>
            </a:r>
          </a:p>
          <a:p>
            <a:pPr lvl="0">
              <a:buClr>
                <a:schemeClr val="dk1"/>
              </a:buClr>
              <a:buSzPct val="100000"/>
              <a:buFont typeface="Calibri"/>
              <a:buChar char="•"/>
            </a:pPr>
            <a:r>
              <a:rPr lang="en-US" dirty="0">
                <a:latin typeface="+mn-lt"/>
                <a:ea typeface="Calibri"/>
                <a:cs typeface="Calibri"/>
                <a:sym typeface="Calibri"/>
              </a:rPr>
              <a:t>Firms like Target produce annual sustainability reports that highlight the firm’s goals and achievements in reducing its overall environmental impact. Wal-Mart is also a champion of corporate sustainability.</a:t>
            </a:r>
          </a:p>
          <a:p>
            <a:pPr lvl="0">
              <a:buClr>
                <a:schemeClr val="dk1"/>
              </a:buClr>
              <a:buSzPct val="100000"/>
              <a:buFont typeface="Calibri"/>
              <a:buChar char="•"/>
            </a:pPr>
            <a:r>
              <a:rPr lang="en-US" dirty="0">
                <a:latin typeface="+mn-lt"/>
                <a:ea typeface="Calibri"/>
                <a:cs typeface="Calibri"/>
                <a:sym typeface="Calibri"/>
              </a:rPr>
              <a:t>A growing segment of consumers take into account sustainability and other social issues in their decision-making and consumption behaviors.</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55840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latin typeface="+mn-lt"/>
                <a:ea typeface="Calibri"/>
                <a:cs typeface="Calibri"/>
                <a:sym typeface="Calibri"/>
              </a:rPr>
              <a:t>LECTURE NOTES:</a:t>
            </a:r>
          </a:p>
          <a:p>
            <a:pPr lvl="0">
              <a:buSzPct val="25000"/>
            </a:pPr>
            <a:r>
              <a:rPr lang="en-IN" dirty="0">
                <a:latin typeface="+mn-lt"/>
                <a:ea typeface="Calibri"/>
                <a:cs typeface="Calibri"/>
                <a:sym typeface="Calibri"/>
              </a:rPr>
              <a:t>Summarize elements of AMA definition of Marketing.</a:t>
            </a:r>
          </a:p>
          <a:p>
            <a:pPr lvl="0">
              <a:buSzPct val="25000"/>
            </a:pPr>
            <a:endParaRPr lang="en-IN" dirty="0">
              <a:latin typeface="+mn-lt"/>
              <a:ea typeface="Calibri"/>
              <a:cs typeface="Calibri"/>
              <a:sym typeface="Calibri"/>
            </a:endParaRPr>
          </a:p>
          <a:p>
            <a:pPr lvl="0">
              <a:buSzPct val="25000"/>
            </a:pPr>
            <a:r>
              <a:rPr lang="en-IN" b="1" dirty="0">
                <a:latin typeface="+mn-lt"/>
                <a:ea typeface="Calibri"/>
                <a:cs typeface="Calibri"/>
                <a:sym typeface="Calibri"/>
              </a:rPr>
              <a:t>DISCUSSION NOTES:</a:t>
            </a:r>
          </a:p>
          <a:p>
            <a:pPr lvl="0">
              <a:buSzPct val="25000"/>
            </a:pPr>
            <a:r>
              <a:rPr lang="en-IN" dirty="0">
                <a:latin typeface="+mn-lt"/>
                <a:ea typeface="Calibri"/>
                <a:cs typeface="Calibri"/>
                <a:sym typeface="Calibri"/>
              </a:rPr>
              <a:t>Discussion emphasizes personal branding of students as they enter the workforce and manage their careers.</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27194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Each of these eras varies with respect to the manner in which customer needs are researched and met, and the types of marketing efforts undertaken.</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6231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87534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b="1" dirty="0">
                <a:latin typeface="+mn-lt"/>
                <a:ea typeface="Calibri"/>
                <a:cs typeface="Calibri"/>
                <a:sym typeface="Calibri"/>
              </a:rPr>
              <a:t>Production orientation:</a:t>
            </a:r>
            <a:r>
              <a:rPr lang="en-US" dirty="0">
                <a:latin typeface="+mn-lt"/>
                <a:ea typeface="Calibri"/>
                <a:cs typeface="Calibri"/>
                <a:sym typeface="Calibri"/>
              </a:rPr>
              <a:t>  The production orientation was most popular during the beginning of the industrial revolution, when demand for products outstripped supply.  Focus on manufacturing efficiency (e.g., production line) lowered the costs of goods so that greater masses of individuals could afford products like automobiles.</a:t>
            </a:r>
          </a:p>
          <a:p>
            <a:pPr lvl="0">
              <a:buClr>
                <a:schemeClr val="dk1"/>
              </a:buClr>
              <a:buSzPct val="100000"/>
              <a:buFont typeface="Calibri"/>
              <a:buChar char="•"/>
            </a:pPr>
            <a:r>
              <a:rPr lang="en-US" dirty="0">
                <a:latin typeface="+mn-lt"/>
                <a:ea typeface="Calibri"/>
                <a:cs typeface="Calibri"/>
                <a:sym typeface="Calibri"/>
              </a:rPr>
              <a:t>Firms that engaged in this orientation paid little attention to the desires of individual consumers, and instead marketed products that they wanted to make, the way they wanted make them. Many faculty and students may recall Henry Ford’s famous quote that customers “can have any color they want as long as it’s black.”</a:t>
            </a:r>
          </a:p>
          <a:p>
            <a:pPr lvl="0">
              <a:buClr>
                <a:schemeClr val="dk1"/>
              </a:buClr>
              <a:buSzPct val="100000"/>
              <a:buFont typeface="Calibri"/>
              <a:buChar char="•"/>
            </a:pPr>
            <a:r>
              <a:rPr lang="en-US" dirty="0">
                <a:latin typeface="+mn-lt"/>
                <a:ea typeface="Calibri"/>
                <a:cs typeface="Calibri"/>
                <a:sym typeface="Calibri"/>
              </a:rPr>
              <a:t>Because there are typically few alternatives available to consumers, consumers must buy whatever is available or go without. </a:t>
            </a:r>
          </a:p>
          <a:p>
            <a:pPr lvl="0">
              <a:buClr>
                <a:schemeClr val="dk1"/>
              </a:buClr>
              <a:buSzPct val="100000"/>
              <a:buFont typeface="Calibri"/>
              <a:buChar char="•"/>
            </a:pPr>
            <a:r>
              <a:rPr lang="en-US" dirty="0">
                <a:latin typeface="+mn-lt"/>
                <a:ea typeface="Calibri"/>
                <a:cs typeface="Calibri"/>
                <a:sym typeface="Calibri"/>
              </a:rPr>
              <a:t>However, because this orientation views consumer needs as homogeneous, as new competitors enter the market and develop variations that better satisfy customer needs, firms that maintain a production orientation lose business. Marketing efforts were minimal due to the nature of demand and supply.</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47140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b="1" dirty="0">
                <a:latin typeface="+mn-lt"/>
                <a:ea typeface="Calibri"/>
                <a:cs typeface="Calibri"/>
                <a:sym typeface="Calibri"/>
              </a:rPr>
              <a:t>Selling orientation:</a:t>
            </a:r>
            <a:r>
              <a:rPr lang="en-US" dirty="0">
                <a:latin typeface="+mn-lt"/>
                <a:ea typeface="Calibri"/>
                <a:cs typeface="Calibri"/>
                <a:sym typeface="Calibri"/>
              </a:rPr>
              <a:t> Some firms still embrace a selling orientation, which focuses on spending large sums of money to attract new customers. The selling orientation became popularized after World War II, when production shifted from weaponry back to consumer goods, and the supply of desired goods finally caught up with demand. </a:t>
            </a:r>
          </a:p>
          <a:p>
            <a:pPr lvl="0">
              <a:buClr>
                <a:schemeClr val="dk1"/>
              </a:buClr>
              <a:buSzPct val="100000"/>
              <a:buFont typeface="Calibri"/>
              <a:buChar char="•"/>
            </a:pPr>
            <a:r>
              <a:rPr lang="en-US" dirty="0">
                <a:latin typeface="+mn-lt"/>
                <a:ea typeface="Calibri"/>
                <a:cs typeface="Calibri"/>
                <a:sym typeface="Calibri"/>
              </a:rPr>
              <a:t>Sales promotions were heavily used to stimulate demand for goods, though advertising and personal selling were used as well to attempt to make a sale. </a:t>
            </a:r>
          </a:p>
          <a:p>
            <a:pPr lvl="0">
              <a:buClr>
                <a:schemeClr val="dk1"/>
              </a:buClr>
              <a:buSzPct val="100000"/>
              <a:buFont typeface="Calibri"/>
              <a:buChar char="•"/>
            </a:pPr>
            <a:r>
              <a:rPr lang="en-US" dirty="0">
                <a:latin typeface="+mn-lt"/>
                <a:ea typeface="Calibri"/>
                <a:cs typeface="Calibri"/>
                <a:sym typeface="Calibri"/>
              </a:rPr>
              <a:t>The selling orientation pays little attention to </a:t>
            </a:r>
            <a:r>
              <a:rPr lang="en-US" i="1" dirty="0">
                <a:latin typeface="+mn-lt"/>
                <a:ea typeface="Calibri"/>
                <a:cs typeface="Calibri"/>
                <a:sym typeface="Calibri"/>
              </a:rPr>
              <a:t>retaining</a:t>
            </a:r>
            <a:r>
              <a:rPr lang="en-US" b="1" dirty="0">
                <a:latin typeface="+mn-lt"/>
                <a:ea typeface="Calibri"/>
                <a:cs typeface="Calibri"/>
                <a:sym typeface="Calibri"/>
              </a:rPr>
              <a:t> </a:t>
            </a:r>
            <a:r>
              <a:rPr lang="en-US" dirty="0">
                <a:latin typeface="+mn-lt"/>
                <a:ea typeface="Calibri"/>
                <a:cs typeface="Calibri"/>
                <a:sym typeface="Calibri"/>
              </a:rPr>
              <a:t>customers, and poor customer service often leads to lost customers, which the firm must later replace. For example, loyal customers often become disgruntled at having to pay higher prices than those paid by new customers as part of an introductory or ongoing deal.</a:t>
            </a:r>
          </a:p>
          <a:p>
            <a:pPr lvl="0">
              <a:buClr>
                <a:schemeClr val="dk1"/>
              </a:buClr>
              <a:buSzPct val="100000"/>
              <a:buFont typeface="Calibri"/>
              <a:buChar char="•"/>
            </a:pPr>
            <a:r>
              <a:rPr lang="en-US" dirty="0">
                <a:latin typeface="+mn-lt"/>
                <a:ea typeface="Calibri"/>
                <a:cs typeface="Calibri"/>
                <a:sym typeface="Calibri"/>
              </a:rPr>
              <a:t>Marketing’s image was damaged during this time, as customers don’t like to be pushed or aggressively sold to.</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7311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The relationship era resulted in a large number of firms becoming more customer-oriented. While firms that adopted the marketing concept were doing well initially, inflation during the 1970s and the recession in the 1980s hurt company profits. </a:t>
            </a:r>
          </a:p>
          <a:p>
            <a:pPr lvl="0">
              <a:buClr>
                <a:schemeClr val="dk1"/>
              </a:buClr>
              <a:buSzPct val="100000"/>
              <a:buFont typeface="Calibri"/>
              <a:buChar char="•"/>
            </a:pPr>
            <a:r>
              <a:rPr lang="en-US" dirty="0">
                <a:latin typeface="+mn-lt"/>
                <a:ea typeface="Calibri"/>
                <a:cs typeface="Calibri"/>
                <a:sym typeface="Calibri"/>
              </a:rPr>
              <a:t>The total quality management philosophy was implemented by a number of firms through the 1990s as a way of not only meeting consumer needs, but doing so better than the competition on a regular basis. </a:t>
            </a:r>
            <a:r>
              <a:rPr lang="en-US" i="1" dirty="0">
                <a:latin typeface="+mn-lt"/>
                <a:ea typeface="Calibri"/>
                <a:cs typeface="Calibri"/>
                <a:sym typeface="Calibri"/>
              </a:rPr>
              <a:t>Total quality management </a:t>
            </a:r>
            <a:r>
              <a:rPr lang="en-US" dirty="0">
                <a:latin typeface="+mn-lt"/>
                <a:ea typeface="Calibri"/>
                <a:cs typeface="Calibri"/>
                <a:sym typeface="Calibri"/>
              </a:rPr>
              <a:t>is defined as a philosophy that involves all employees from the assembly line onward in continuous product quality improvement efforts.</a:t>
            </a:r>
          </a:p>
          <a:p>
            <a:pPr lvl="0">
              <a:buClr>
                <a:schemeClr val="dk1"/>
              </a:buClr>
              <a:buSzPct val="100000"/>
              <a:buFont typeface="Calibri"/>
              <a:buChar char="•"/>
            </a:pPr>
            <a:r>
              <a:rPr lang="en-US" dirty="0">
                <a:latin typeface="+mn-lt"/>
                <a:ea typeface="Calibri"/>
                <a:cs typeface="Calibri"/>
                <a:sym typeface="Calibri"/>
              </a:rPr>
              <a:t>Today many firms are manufacturing products on-demand (visit www.mymms.com to demonstrate how, for a substantial price, consumers can customize their own M&amp;M messages) and technological advances such as the Internet have also given birth to the </a:t>
            </a:r>
            <a:r>
              <a:rPr lang="en-US" dirty="0" err="1">
                <a:latin typeface="+mn-lt"/>
                <a:ea typeface="Calibri"/>
                <a:cs typeface="Calibri"/>
                <a:sym typeface="Calibri"/>
              </a:rPr>
              <a:t>instapreneur</a:t>
            </a:r>
            <a:r>
              <a:rPr lang="en-US" dirty="0">
                <a:latin typeface="+mn-lt"/>
                <a:ea typeface="Calibri"/>
                <a:cs typeface="Calibri"/>
                <a:sym typeface="Calibri"/>
              </a:rPr>
              <a:t> (a business person who only produces a product once it is ordered).  </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88065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399" cy="4560570"/>
          </a:xfrm>
        </p:spPr>
        <p:txBody>
          <a:bodyPr/>
          <a:lstStyle/>
          <a:p>
            <a:pPr marL="228600" lvl="0" indent="-228600">
              <a:buSzPct val="25000"/>
            </a:pPr>
            <a:r>
              <a:rPr lang="en-US" sz="800" b="1" dirty="0">
                <a:latin typeface="+mn-lt"/>
                <a:ea typeface="Calibri"/>
                <a:cs typeface="Calibri"/>
                <a:sym typeface="Calibri"/>
              </a:rPr>
              <a:t>LECTURE NOTES:</a:t>
            </a:r>
          </a:p>
          <a:p>
            <a:pPr marL="228600" lvl="0" indent="-228600">
              <a:buClr>
                <a:schemeClr val="dk1"/>
              </a:buClr>
              <a:buSzPct val="100000"/>
              <a:buFont typeface="Calibri"/>
              <a:buChar char="•"/>
            </a:pPr>
            <a:r>
              <a:rPr lang="en-US" sz="800" dirty="0">
                <a:latin typeface="+mn-lt"/>
                <a:ea typeface="Calibri"/>
                <a:cs typeface="Calibri"/>
                <a:sym typeface="Calibri"/>
              </a:rPr>
              <a:t>Firms embracing this mentality believe that their commitment to quality extends beyond satisfying customer needs during a single transaction. </a:t>
            </a:r>
          </a:p>
          <a:p>
            <a:pPr marL="228600" lvl="0" indent="-228600">
              <a:buClr>
                <a:schemeClr val="dk1"/>
              </a:buClr>
              <a:buSzPct val="100000"/>
              <a:buFont typeface="Calibri"/>
              <a:buChar char="•"/>
            </a:pPr>
            <a:r>
              <a:rPr lang="en-US" sz="800" dirty="0">
                <a:latin typeface="+mn-lt"/>
                <a:ea typeface="Calibri"/>
                <a:cs typeface="Calibri"/>
                <a:sym typeface="Calibri"/>
              </a:rPr>
              <a:t>The triple bottom line orientation focuses on: </a:t>
            </a:r>
          </a:p>
          <a:p>
            <a:pPr marL="685800" lvl="1" indent="-228600">
              <a:buClr>
                <a:schemeClr val="dk1"/>
              </a:buClr>
              <a:buSzPct val="100000"/>
              <a:buFont typeface="Calibri"/>
              <a:buAutoNum type="alphaLcParenR"/>
            </a:pPr>
            <a:r>
              <a:rPr lang="en-US" sz="800" dirty="0">
                <a:latin typeface="+mn-lt"/>
                <a:ea typeface="Calibri"/>
                <a:cs typeface="Calibri"/>
                <a:sym typeface="Calibri"/>
              </a:rPr>
              <a:t>The Financial Bottom Line</a:t>
            </a:r>
            <a:r>
              <a:rPr lang="en-US" sz="800" strike="sngStrike" dirty="0">
                <a:solidFill>
                  <a:srgbClr val="FF0000"/>
                </a:solidFill>
                <a:latin typeface="+mn-lt"/>
                <a:ea typeface="Calibri"/>
                <a:cs typeface="Calibri"/>
                <a:sym typeface="Calibri"/>
              </a:rPr>
              <a:t> </a:t>
            </a:r>
            <a:r>
              <a:rPr lang="en-US" sz="800" dirty="0">
                <a:latin typeface="+mn-lt"/>
                <a:ea typeface="Calibri"/>
                <a:cs typeface="Calibri"/>
                <a:sym typeface="Calibri"/>
              </a:rPr>
              <a:t>—building long-term bonds with customers which emphasize financial profits to stakeholders.</a:t>
            </a:r>
          </a:p>
          <a:p>
            <a:pPr marL="685800" lvl="1" indent="-228600">
              <a:buClr>
                <a:schemeClr val="dk1"/>
              </a:buClr>
              <a:buSzPct val="100000"/>
              <a:buFont typeface="Calibri"/>
              <a:buAutoNum type="alphaLcParenR"/>
            </a:pPr>
            <a:r>
              <a:rPr lang="en-US" sz="800" dirty="0">
                <a:latin typeface="+mn-lt"/>
                <a:ea typeface="Calibri"/>
                <a:cs typeface="Calibri"/>
                <a:sym typeface="Calibri"/>
              </a:rPr>
              <a:t>The Social Bottom Line</a:t>
            </a:r>
            <a:r>
              <a:rPr lang="en-US" sz="800" strike="sngStrike" dirty="0">
                <a:latin typeface="+mn-lt"/>
                <a:ea typeface="Calibri"/>
                <a:cs typeface="Calibri"/>
                <a:sym typeface="Calibri"/>
              </a:rPr>
              <a:t> </a:t>
            </a:r>
            <a:r>
              <a:rPr lang="en-US" sz="800" dirty="0">
                <a:latin typeface="+mn-lt"/>
                <a:ea typeface="Calibri"/>
                <a:cs typeface="Calibri"/>
                <a:sym typeface="Calibri"/>
              </a:rPr>
              <a:t>—contributing to the communities in which the firm operates (social bottom line), and </a:t>
            </a:r>
          </a:p>
          <a:p>
            <a:pPr marL="685800" lvl="1" indent="-228600">
              <a:buClr>
                <a:schemeClr val="dk1"/>
              </a:buClr>
              <a:buSzPct val="100000"/>
              <a:buFont typeface="Calibri"/>
              <a:buAutoNum type="alphaLcParenR"/>
            </a:pPr>
            <a:r>
              <a:rPr lang="en-US" sz="800" dirty="0">
                <a:latin typeface="+mn-lt"/>
                <a:ea typeface="Calibri"/>
                <a:cs typeface="Calibri"/>
                <a:sym typeface="Calibri"/>
              </a:rPr>
              <a:t>The Environmental Bottom Line</a:t>
            </a:r>
            <a:r>
              <a:rPr lang="en-US" sz="800" strike="sngStrike" dirty="0">
                <a:latin typeface="+mn-lt"/>
                <a:ea typeface="Calibri"/>
                <a:cs typeface="Calibri"/>
                <a:sym typeface="Calibri"/>
              </a:rPr>
              <a:t> </a:t>
            </a:r>
            <a:r>
              <a:rPr lang="en-US" sz="800" dirty="0">
                <a:latin typeface="+mn-lt"/>
                <a:ea typeface="Calibri"/>
                <a:cs typeface="Calibri"/>
                <a:sym typeface="Calibri"/>
              </a:rPr>
              <a:t>—creating sustainable business practices that minimize damage to the environment or that even improve it (environmental bottom line).</a:t>
            </a:r>
          </a:p>
          <a:p>
            <a:pPr marL="228600" lvl="0" indent="-228600">
              <a:buClr>
                <a:schemeClr val="dk1"/>
              </a:buClr>
              <a:buSzPct val="100000"/>
              <a:buFont typeface="Calibri"/>
              <a:buChar char="•"/>
            </a:pPr>
            <a:r>
              <a:rPr lang="en-US" sz="800" dirty="0">
                <a:latin typeface="+mn-lt"/>
                <a:ea typeface="Calibri"/>
                <a:cs typeface="Calibri"/>
                <a:sym typeface="Calibri"/>
              </a:rPr>
              <a:t>As a result of the long-term thinking inherent in the triple bottom line era is the social marketing concept. The societal marketing concept is a marketing management philosophy that stipulates marketers must satisfy customers’ needs in ways that also benefit society </a:t>
            </a:r>
            <a:r>
              <a:rPr lang="en-US" sz="800" b="1" i="1" dirty="0">
                <a:latin typeface="+mn-lt"/>
                <a:ea typeface="Calibri"/>
                <a:cs typeface="Calibri"/>
                <a:sym typeface="Calibri"/>
              </a:rPr>
              <a:t>and</a:t>
            </a:r>
            <a:r>
              <a:rPr lang="en-US" sz="800" dirty="0">
                <a:latin typeface="+mn-lt"/>
                <a:ea typeface="Calibri"/>
                <a:cs typeface="Calibri"/>
                <a:sym typeface="Calibri"/>
              </a:rPr>
              <a:t> deliver value to the firm. Firms that practice the social marketing concept engage in satisfying environmental concerns, practicing recycling, add extra safety features, or practice sustainability.</a:t>
            </a:r>
          </a:p>
          <a:p>
            <a:pPr marL="228600" lvl="0" indent="-228600">
              <a:buClr>
                <a:schemeClr val="dk1"/>
              </a:buClr>
              <a:buSzPct val="100000"/>
              <a:buFont typeface="Calibri"/>
              <a:buChar char="•"/>
            </a:pPr>
            <a:r>
              <a:rPr lang="en-US" sz="800" dirty="0">
                <a:latin typeface="+mn-lt"/>
                <a:ea typeface="Calibri"/>
                <a:cs typeface="Calibri"/>
                <a:sym typeface="Calibri"/>
              </a:rPr>
              <a:t>For example, Wal-Mart, a corporate leader in sustainability practices, makes and sells photo frames from plastic waste products it creates and recycles materials left over from manufacturing private label diapers into building materials used in the construction of its stores. So, sustainability can not only be environmentally friendly but also cost-effective.</a:t>
            </a:r>
          </a:p>
          <a:p>
            <a:pPr lvl="0">
              <a:buClr>
                <a:schemeClr val="dk1"/>
              </a:buClr>
              <a:buSzPct val="100000"/>
              <a:buFont typeface="Calibri"/>
              <a:buChar char="•"/>
            </a:pPr>
            <a:r>
              <a:rPr lang="en-US" sz="800" dirty="0">
                <a:latin typeface="+mn-lt"/>
                <a:ea typeface="Calibri"/>
                <a:cs typeface="Calibri"/>
                <a:sym typeface="Calibri"/>
              </a:rPr>
              <a:t>In order to substantiate and measure the impact of triple-bottom line initiatives, there has become a much greater focus on accountability of marketing activities. </a:t>
            </a:r>
            <a:r>
              <a:rPr lang="en-US" sz="800" i="1" dirty="0">
                <a:latin typeface="+mn-lt"/>
                <a:ea typeface="Calibri"/>
                <a:cs typeface="Calibri"/>
                <a:sym typeface="Calibri"/>
              </a:rPr>
              <a:t>How do our actions impact each of the bottom lines?</a:t>
            </a:r>
          </a:p>
          <a:p>
            <a:pPr lvl="0">
              <a:buClr>
                <a:schemeClr val="dk1"/>
              </a:buClr>
              <a:buSzPct val="100000"/>
              <a:buFont typeface="Calibri"/>
              <a:buChar char="•"/>
            </a:pPr>
            <a:r>
              <a:rPr lang="en-US" sz="800" dirty="0">
                <a:latin typeface="+mn-lt"/>
                <a:ea typeface="Calibri"/>
                <a:cs typeface="Calibri"/>
                <a:sym typeface="Calibri"/>
              </a:rPr>
              <a:t>This enhanced focus on accountability that typically centers around the calculation off ROI.  The accountability aspect means that marketers must do a better job of proving that marketing activities align to the firm’s overall business objectives, especially since many marketing goals have traditionally been phrased in terms of communication aspects (increase awareness).  While creating awareness and changing attitudes remain an important part task for marketers, marketing’s efforts must also demonstrate tangible benefits in terms of consumer actions—web site visits, product trial, and of course purchases, to name just a few.</a:t>
            </a:r>
          </a:p>
          <a:p>
            <a:endParaRPr lang="en-IN" sz="800" dirty="0">
              <a:latin typeface="+mn-lt"/>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25711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00088"/>
            <a:ext cx="4572000" cy="3429000"/>
          </a:xfrm>
        </p:spPr>
      </p:sp>
      <p:sp>
        <p:nvSpPr>
          <p:cNvPr id="3" name="Notes Placeholder 2"/>
          <p:cNvSpPr>
            <a:spLocks noGrp="1"/>
          </p:cNvSpPr>
          <p:nvPr>
            <p:ph type="body" idx="1"/>
          </p:nvPr>
        </p:nvSpPr>
        <p:spPr/>
        <p:txBody>
          <a:bodyPr/>
          <a:lstStyle/>
          <a:p>
            <a:pPr lvl="0">
              <a:buSzPct val="25000"/>
            </a:pPr>
            <a:r>
              <a:rPr lang="en-US" sz="1000" b="1" dirty="0">
                <a:latin typeface="+mn-lt"/>
                <a:ea typeface="Calibri"/>
                <a:cs typeface="Calibri"/>
                <a:sym typeface="Calibri"/>
              </a:rPr>
              <a:t>LECTURE NOTES:</a:t>
            </a:r>
          </a:p>
          <a:p>
            <a:pPr lvl="0">
              <a:buClr>
                <a:schemeClr val="dk1"/>
              </a:buClr>
              <a:buSzPct val="95454"/>
              <a:buFont typeface="Calibri"/>
              <a:buChar char="•"/>
            </a:pPr>
            <a:r>
              <a:rPr lang="en-US" sz="1000" dirty="0">
                <a:latin typeface="+mn-lt"/>
                <a:ea typeface="Calibri"/>
                <a:cs typeface="Calibri"/>
                <a:sym typeface="Calibri"/>
              </a:rPr>
              <a:t>Sustainability is sometimes referred to as a “Cradle to Cradle” philosophy, as it describes the ideal condition where a product is made from natural materials and is full reusable, recyclable, or biodegradable, leading to net resource depletion rate of zero.</a:t>
            </a:r>
          </a:p>
          <a:p>
            <a:pPr lvl="0">
              <a:buClr>
                <a:schemeClr val="dk1"/>
              </a:buClr>
              <a:buSzPct val="95454"/>
              <a:buFont typeface="Calibri"/>
              <a:buChar char="•"/>
            </a:pPr>
            <a:r>
              <a:rPr lang="en-US" sz="1000" dirty="0">
                <a:latin typeface="+mn-lt"/>
                <a:ea typeface="Calibri"/>
                <a:cs typeface="Calibri"/>
                <a:sym typeface="Calibri"/>
              </a:rPr>
              <a:t>Sustainability applies to main aspects of business, including social and economic practices (such as humane working conditions). Another crucial aspect of sustainability examines the environmental impact of the product.  Green marketing deals with the development of marketing strategies that support environmental stewardship by creating an environmentally-founded differential benefit in the minds of consumers.</a:t>
            </a:r>
          </a:p>
          <a:p>
            <a:pPr lvl="0">
              <a:buClr>
                <a:schemeClr val="dk1"/>
              </a:buClr>
              <a:buSzPct val="95454"/>
              <a:buFont typeface="Calibri"/>
              <a:buChar char="•"/>
            </a:pPr>
            <a:r>
              <a:rPr lang="en-US" sz="1000" dirty="0">
                <a:latin typeface="+mn-lt"/>
                <a:ea typeface="Calibri"/>
                <a:cs typeface="Calibri"/>
                <a:sym typeface="Calibri"/>
              </a:rPr>
              <a:t>Green marketing involves developing marketing strategies that support environmental stewardship by creating and environmentally founded differential benefit in the minds of consumers. Most companies are spending more on green initiatives. </a:t>
            </a:r>
          </a:p>
          <a:p>
            <a:pPr lvl="0">
              <a:buClr>
                <a:schemeClr val="dk1"/>
              </a:buClr>
              <a:buSzPct val="95454"/>
              <a:buFont typeface="Calibri"/>
              <a:buChar char="•"/>
            </a:pPr>
            <a:r>
              <a:rPr lang="en-US" sz="1000" dirty="0">
                <a:latin typeface="+mn-lt"/>
                <a:ea typeface="Calibri"/>
                <a:cs typeface="Calibri"/>
                <a:sym typeface="Calibri"/>
              </a:rPr>
              <a:t>Green marketing is one aspect of a firm’s overall commitment to sustainability. A recent study on the impact of green marketing uncovered some interesting results:</a:t>
            </a:r>
          </a:p>
          <a:p>
            <a:pPr marL="228600" lvl="0" indent="-228600">
              <a:buClr>
                <a:schemeClr val="dk1"/>
              </a:buClr>
              <a:buSzPct val="95454"/>
              <a:buFont typeface="Calibri"/>
              <a:buAutoNum type="arabicPeriod"/>
            </a:pPr>
            <a:r>
              <a:rPr lang="en-US" sz="1000" dirty="0">
                <a:latin typeface="+mn-lt"/>
                <a:ea typeface="Calibri"/>
                <a:cs typeface="Calibri"/>
                <a:sym typeface="Calibri"/>
              </a:rPr>
              <a:t>About half the companies reported that they are consciously taking steps to become more green.</a:t>
            </a:r>
          </a:p>
          <a:p>
            <a:pPr marL="228600" lvl="0" indent="-228600">
              <a:buClr>
                <a:schemeClr val="dk1"/>
              </a:buClr>
              <a:buSzPct val="95454"/>
              <a:buFont typeface="Calibri"/>
              <a:buAutoNum type="arabicPeriod"/>
            </a:pPr>
            <a:r>
              <a:rPr lang="en-US" sz="1000" dirty="0">
                <a:latin typeface="+mn-lt"/>
                <a:ea typeface="Calibri"/>
                <a:cs typeface="Calibri"/>
                <a:sym typeface="Calibri"/>
              </a:rPr>
              <a:t>More than 80 percent of respondents indicated they expect to spend more on green marketing in the future.</a:t>
            </a:r>
          </a:p>
          <a:p>
            <a:pPr marL="228600" lvl="0" indent="-228600">
              <a:buClr>
                <a:schemeClr val="dk1"/>
              </a:buClr>
              <a:buSzPct val="95454"/>
              <a:buFont typeface="Calibri"/>
              <a:buAutoNum type="arabicPeriod"/>
            </a:pPr>
            <a:r>
              <a:rPr lang="en-US" sz="1000" dirty="0">
                <a:latin typeface="+mn-lt"/>
                <a:ea typeface="Calibri"/>
                <a:cs typeface="Calibri"/>
                <a:sym typeface="Calibri"/>
              </a:rPr>
              <a:t>Companies with smaller marketing budgets tend to spend more on green marketing and also think green marketing is more effective than larger companies do.</a:t>
            </a:r>
          </a:p>
          <a:p>
            <a:pPr marL="228600" lvl="0" indent="-228600">
              <a:buClr>
                <a:schemeClr val="dk1"/>
              </a:buClr>
              <a:buSzPct val="95454"/>
              <a:buFont typeface="Calibri"/>
              <a:buAutoNum type="arabicPeriod"/>
            </a:pPr>
            <a:r>
              <a:rPr lang="en-US" sz="1000" dirty="0">
                <a:latin typeface="+mn-lt"/>
                <a:ea typeface="Calibri"/>
                <a:cs typeface="Calibri"/>
                <a:sym typeface="Calibri"/>
              </a:rPr>
              <a:t>By far the most popular medium for green marketing was the Internet, with 74.2 percent of respondents having spent money online.</a:t>
            </a:r>
          </a:p>
          <a:p>
            <a:pPr marL="228600" lvl="0" indent="-228600">
              <a:buClr>
                <a:schemeClr val="dk1"/>
              </a:buClr>
              <a:buSzPct val="95454"/>
              <a:buFont typeface="Calibri"/>
              <a:buAutoNum type="arabicPeriod"/>
            </a:pPr>
            <a:r>
              <a:rPr lang="en-US" sz="1000" dirty="0">
                <a:latin typeface="+mn-lt"/>
                <a:ea typeface="Calibri"/>
                <a:cs typeface="Calibri"/>
                <a:sym typeface="Calibri"/>
              </a:rPr>
              <a:t>Marketers that track marketing spending and its relation to sales believe people will pay more for green products.</a:t>
            </a:r>
          </a:p>
          <a:p>
            <a:pPr marL="228600" lvl="0" indent="-228600">
              <a:buClr>
                <a:schemeClr val="dk1"/>
              </a:buClr>
              <a:buSzPct val="95454"/>
              <a:buFont typeface="Calibri"/>
              <a:buAutoNum type="arabicPeriod"/>
            </a:pPr>
            <a:r>
              <a:rPr lang="en-US" sz="1000" dirty="0">
                <a:latin typeface="+mn-lt"/>
                <a:ea typeface="Calibri"/>
                <a:cs typeface="Calibri"/>
                <a:sym typeface="Calibri"/>
              </a:rPr>
              <a:t>Marketers tend to lead green initiatives; 50 percent of firm managers surveyed agree that control of the green (sustainability) program is in the hands of marketers.</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5374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marL="171450" lvl="0" indent="-171450">
              <a:buClr>
                <a:schemeClr val="dk1"/>
              </a:buClr>
              <a:buSzPct val="100000"/>
              <a:buFont typeface="Arial"/>
              <a:buChar char="•"/>
            </a:pPr>
            <a:r>
              <a:rPr lang="en-US" dirty="0">
                <a:latin typeface="+mn-lt"/>
                <a:ea typeface="Calibri"/>
                <a:cs typeface="Calibri"/>
                <a:sym typeface="Calibri"/>
              </a:rPr>
              <a:t>Mobile marketing is interacting with consumers through mobile devices—such as a smart phone.</a:t>
            </a:r>
          </a:p>
          <a:p>
            <a:pPr marL="171450" lvl="0" indent="-171450">
              <a:buClr>
                <a:schemeClr val="dk1"/>
              </a:buClr>
              <a:buSzPct val="100000"/>
              <a:buFont typeface="Arial"/>
              <a:buChar char="•"/>
            </a:pPr>
            <a:r>
              <a:rPr lang="en-US" dirty="0">
                <a:latin typeface="+mn-lt"/>
                <a:ea typeface="Calibri"/>
                <a:cs typeface="Calibri"/>
                <a:sym typeface="Calibri"/>
              </a:rPr>
              <a:t>User-generated content is marketing created by consumers and used in blogs, online reviews, social media, etc.</a:t>
            </a:r>
          </a:p>
          <a:p>
            <a:pPr marL="171450" lvl="0" indent="-171450">
              <a:buClr>
                <a:schemeClr val="dk1"/>
              </a:buClr>
              <a:buSzPct val="100000"/>
              <a:buFont typeface="Arial"/>
              <a:buChar char="•"/>
            </a:pPr>
            <a:r>
              <a:rPr lang="en-US" dirty="0">
                <a:latin typeface="+mn-lt"/>
                <a:ea typeface="Calibri"/>
                <a:cs typeface="Calibri"/>
                <a:sym typeface="Calibri"/>
              </a:rPr>
              <a:t>Corporate citizenship refers to the responsibility to the community in which a business operates.  </a:t>
            </a:r>
          </a:p>
          <a:p>
            <a:pPr marL="171450" lvl="0" indent="-171450">
              <a:buClr>
                <a:schemeClr val="dk1"/>
              </a:buClr>
              <a:buSzPct val="100000"/>
              <a:buFont typeface="Arial"/>
              <a:buChar char="•"/>
            </a:pPr>
            <a:r>
              <a:rPr lang="en-US" dirty="0">
                <a:latin typeface="+mn-lt"/>
                <a:ea typeface="Calibri"/>
                <a:cs typeface="Calibri"/>
                <a:sym typeface="Calibri"/>
              </a:rPr>
              <a:t>Big data increases the ability of marketers to create better products or improve customer service.</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54783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latin typeface="+mn-lt"/>
                <a:ea typeface="Calibri"/>
                <a:cs typeface="Calibri"/>
                <a:sym typeface="Calibri"/>
              </a:rPr>
              <a:t>LECTURE NOTES</a:t>
            </a:r>
          </a:p>
          <a:p>
            <a:pPr lvl="0">
              <a:buSzPct val="25000"/>
            </a:pPr>
            <a:r>
              <a:rPr lang="en-IN" dirty="0">
                <a:latin typeface="+mn-lt"/>
                <a:ea typeface="Calibri"/>
                <a:cs typeface="Calibri"/>
                <a:sym typeface="Calibri"/>
              </a:rPr>
              <a:t>Summarize the different marketing management eras.</a:t>
            </a:r>
          </a:p>
          <a:p>
            <a:pPr lvl="0">
              <a:buSzPct val="25000"/>
            </a:pPr>
            <a:endParaRPr lang="en-IN" dirty="0">
              <a:latin typeface="+mn-lt"/>
              <a:ea typeface="Calibri"/>
              <a:cs typeface="Calibri"/>
              <a:sym typeface="Calibri"/>
            </a:endParaRPr>
          </a:p>
          <a:p>
            <a:pPr lvl="0">
              <a:buSzPct val="25000"/>
            </a:pPr>
            <a:r>
              <a:rPr lang="en-IN" b="1" dirty="0">
                <a:latin typeface="+mn-lt"/>
                <a:ea typeface="Calibri"/>
                <a:cs typeface="Calibri"/>
                <a:sym typeface="Calibri"/>
              </a:rPr>
              <a:t>DISCUSSION NOTES:</a:t>
            </a:r>
          </a:p>
          <a:p>
            <a:pPr lvl="0">
              <a:buSzPct val="25000"/>
            </a:pPr>
            <a:r>
              <a:rPr lang="en-IN" dirty="0">
                <a:latin typeface="+mn-lt"/>
                <a:ea typeface="Calibri"/>
                <a:cs typeface="Calibri"/>
                <a:sym typeface="Calibri"/>
              </a:rPr>
              <a:t>How does the emergence of a new paradigm for business, impact the practice of marketing?</a:t>
            </a:r>
          </a:p>
          <a:p>
            <a:pPr marL="171450" lvl="0" indent="-171450">
              <a:buClr>
                <a:schemeClr val="dk1"/>
              </a:buClr>
              <a:buSzPct val="100000"/>
              <a:buFont typeface="Arial"/>
              <a:buChar char="•"/>
            </a:pPr>
            <a:r>
              <a:rPr lang="en-IN" dirty="0">
                <a:latin typeface="+mn-lt"/>
                <a:ea typeface="Calibri"/>
                <a:cs typeface="Calibri"/>
                <a:sym typeface="Calibri"/>
              </a:rPr>
              <a:t>Big Data era will require marketers to be able to </a:t>
            </a:r>
            <a:r>
              <a:rPr lang="en-IN" dirty="0" err="1">
                <a:latin typeface="+mn-lt"/>
                <a:ea typeface="Calibri"/>
                <a:cs typeface="Calibri"/>
                <a:sym typeface="Calibri"/>
              </a:rPr>
              <a:t>analyze</a:t>
            </a:r>
            <a:r>
              <a:rPr lang="en-IN" dirty="0">
                <a:latin typeface="+mn-lt"/>
                <a:ea typeface="Calibri"/>
                <a:cs typeface="Calibri"/>
                <a:sym typeface="Calibri"/>
              </a:rPr>
              <a:t> and develop insights from massive quantities of structured and unstructured data.</a:t>
            </a:r>
          </a:p>
          <a:p>
            <a:pPr marL="171450" lvl="0" indent="-171450">
              <a:buClr>
                <a:schemeClr val="dk1"/>
              </a:buClr>
              <a:buSzPct val="100000"/>
              <a:buFont typeface="Arial"/>
              <a:buChar char="•"/>
            </a:pPr>
            <a:r>
              <a:rPr lang="en-IN" dirty="0">
                <a:latin typeface="+mn-lt"/>
                <a:ea typeface="Calibri"/>
                <a:cs typeface="Calibri"/>
                <a:sym typeface="Calibri"/>
              </a:rPr>
              <a:t>Big Data also has wide implications for relationship management. Customers increasingly prefer individualized offerings, but this often comes at the expense of privacy. Perceived violations of privacy can irreparably damage customer trust in the firm and its employees.</a:t>
            </a:r>
          </a:p>
          <a:p>
            <a:pPr marL="171450" lvl="0" indent="-171450">
              <a:buClr>
                <a:schemeClr val="dk1"/>
              </a:buClr>
              <a:buSzPct val="100000"/>
              <a:buFont typeface="Arial"/>
              <a:buChar char="•"/>
            </a:pPr>
            <a:r>
              <a:rPr lang="en-IN" dirty="0">
                <a:latin typeface="+mn-lt"/>
                <a:ea typeface="Calibri"/>
                <a:cs typeface="Calibri"/>
                <a:sym typeface="Calibri"/>
              </a:rPr>
              <a:t>Many observers have noted that Big Data will require closer integration between Marketing and MIS, so the ability to build internal firm relationships will also be critical. </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51811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People are extremely addicted to their phones and tablets.  Even before class, your professor sees you checking your phone.  Companies are constantly developing new apps and ways for us to utilize our phones which feeds our “addiction.”  People are so attached to their phones that they even sleep for them and first thing in the morning, often reach for their phone rather than their significant other.</a:t>
            </a:r>
          </a:p>
          <a:p>
            <a:pPr lvl="0">
              <a:buClr>
                <a:schemeClr val="dk1"/>
              </a:buClr>
              <a:buSzPct val="100000"/>
              <a:buFont typeface="Calibri"/>
              <a:buChar char="•"/>
            </a:pPr>
            <a:r>
              <a:rPr lang="en-US" i="1" dirty="0">
                <a:latin typeface="+mn-lt"/>
                <a:ea typeface="Calibri"/>
                <a:cs typeface="Calibri"/>
                <a:sym typeface="Calibri"/>
              </a:rPr>
              <a:t>Should companies try to increase the amount of time consumers spend with their small screens?  </a:t>
            </a:r>
            <a:r>
              <a:rPr lang="en-US" dirty="0">
                <a:latin typeface="+mn-lt"/>
                <a:ea typeface="Calibri"/>
                <a:cs typeface="Calibri"/>
                <a:sym typeface="Calibri"/>
              </a:rPr>
              <a:t>If so, what is the cost to consumers and to society?  If not, what is to prevent them from doing so?  </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75956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Value is in the eye of the beholder; that is, it is a subjective perception. It’s not just about price and its not just about quality. </a:t>
            </a:r>
          </a:p>
          <a:p>
            <a:pPr lvl="0">
              <a:buClr>
                <a:schemeClr val="dk1"/>
              </a:buClr>
              <a:buSzPct val="100000"/>
              <a:buFont typeface="Calibri"/>
              <a:buChar char="•"/>
            </a:pPr>
            <a:r>
              <a:rPr lang="en-US" dirty="0">
                <a:latin typeface="+mn-lt"/>
                <a:ea typeface="Calibri"/>
                <a:cs typeface="Calibri"/>
                <a:sym typeface="Calibri"/>
              </a:rPr>
              <a:t>Value is really a combination of factors, such as price, quality, convenience, delivery/credit, before and after the sale service.  Different buyers weight the importance of each element differently, so while some consumers find price more important the before or after the sale service for certain items, other consumers may feel just the opposite. </a:t>
            </a:r>
          </a:p>
          <a:p>
            <a:pPr lvl="0">
              <a:buClr>
                <a:schemeClr val="dk1"/>
              </a:buClr>
              <a:buSzPct val="100000"/>
              <a:buFont typeface="Calibri"/>
              <a:buChar char="•"/>
            </a:pPr>
            <a:r>
              <a:rPr lang="en-US" dirty="0">
                <a:latin typeface="+mn-lt"/>
                <a:ea typeface="Calibri"/>
                <a:cs typeface="Calibri"/>
                <a:sym typeface="Calibri"/>
              </a:rPr>
              <a:t>Marketers need to understand which factors are important to the majority of their customers, so that they can present a strong value proposition (defined on the slide).  A major task faced by marketers is convincing consumers that their brand’s value proposition is superior to that of the competition.</a:t>
            </a:r>
          </a:p>
          <a:p>
            <a:pPr lvl="0">
              <a:buClr>
                <a:schemeClr val="dk1"/>
              </a:buClr>
              <a:buSzPct val="100000"/>
              <a:buFont typeface="Calibri"/>
              <a:buChar char="•"/>
            </a:pPr>
            <a:r>
              <a:rPr lang="en-US" dirty="0">
                <a:latin typeface="+mn-lt"/>
                <a:ea typeface="Calibri"/>
                <a:cs typeface="Calibri"/>
                <a:sym typeface="Calibri"/>
              </a:rPr>
              <a:t>Perspectives of value differ between customers, sellers, and society</a:t>
            </a:r>
          </a:p>
          <a:p>
            <a:pPr lvl="0">
              <a:buClr>
                <a:schemeClr val="dk1"/>
              </a:buClr>
              <a:buSzPct val="100000"/>
              <a:buFont typeface="Calibri"/>
              <a:buChar char="•"/>
            </a:pPr>
            <a:r>
              <a:rPr lang="en-US" dirty="0">
                <a:latin typeface="+mn-lt"/>
                <a:ea typeface="Calibri"/>
                <a:cs typeface="Calibri"/>
                <a:sym typeface="Calibri"/>
              </a:rPr>
              <a:t>Value propositions sum up the value customers will realize through purchase and consumption of market offering.  </a:t>
            </a:r>
          </a:p>
          <a:p>
            <a:endParaRPr lang="en-IN" dirty="0">
              <a:latin typeface="+mn-lt"/>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0581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latin typeface="+mn-lt"/>
                <a:ea typeface="Calibri"/>
                <a:cs typeface="Calibri"/>
                <a:sym typeface="Calibri"/>
              </a:rPr>
              <a:t>LECTURE NOTES:</a:t>
            </a:r>
          </a:p>
          <a:p>
            <a:pPr lvl="0">
              <a:buClr>
                <a:schemeClr val="dk1"/>
              </a:buClr>
              <a:buSzPct val="100000"/>
              <a:buFont typeface="Calibri"/>
              <a:buChar char="•"/>
            </a:pPr>
            <a:r>
              <a:rPr lang="en-IN" i="1" dirty="0">
                <a:latin typeface="+mn-lt"/>
                <a:ea typeface="Calibri"/>
                <a:cs typeface="Calibri"/>
                <a:sym typeface="Calibri"/>
              </a:rPr>
              <a:t>Customer perspective:</a:t>
            </a:r>
            <a:r>
              <a:rPr lang="en-IN" dirty="0">
                <a:latin typeface="+mn-lt"/>
                <a:ea typeface="Calibri"/>
                <a:cs typeface="Calibri"/>
                <a:sym typeface="Calibri"/>
              </a:rPr>
              <a:t> Value is the ratio of costs </a:t>
            </a:r>
            <a:r>
              <a:rPr lang="en-IN" dirty="0">
                <a:solidFill>
                  <a:srgbClr val="000066"/>
                </a:solidFill>
                <a:latin typeface="+mn-lt"/>
                <a:ea typeface="Calibri"/>
                <a:cs typeface="Calibri"/>
                <a:sym typeface="Calibri"/>
              </a:rPr>
              <a:t>(price)</a:t>
            </a:r>
            <a:r>
              <a:rPr lang="en-IN" dirty="0">
                <a:latin typeface="+mn-lt"/>
                <a:ea typeface="Calibri"/>
                <a:cs typeface="Calibri"/>
                <a:sym typeface="Calibri"/>
              </a:rPr>
              <a:t> to benefits </a:t>
            </a:r>
            <a:r>
              <a:rPr lang="en-IN" dirty="0">
                <a:solidFill>
                  <a:srgbClr val="000066"/>
                </a:solidFill>
                <a:latin typeface="+mn-lt"/>
                <a:ea typeface="Calibri"/>
                <a:cs typeface="Calibri"/>
                <a:sym typeface="Calibri"/>
              </a:rPr>
              <a:t>(utilities).  In reality though, the v</a:t>
            </a:r>
            <a:r>
              <a:rPr lang="en-IN" dirty="0">
                <a:latin typeface="+mn-lt"/>
                <a:ea typeface="Calibri"/>
                <a:cs typeface="Calibri"/>
                <a:sym typeface="Calibri"/>
              </a:rPr>
              <a:t>alue proposition includes the whole bundle of benefits the firm promises to deliver, not just the benefits of the product itself.  In fact, many homogenous products (Coke, Pepsi) are marketed more on the basis of their image than they are on the practical, functional benefits provided.  </a:t>
            </a:r>
          </a:p>
          <a:p>
            <a:pPr lvl="0">
              <a:buClr>
                <a:schemeClr val="dk1"/>
              </a:buClr>
              <a:buSzPct val="100000"/>
              <a:buFont typeface="Calibri"/>
              <a:buChar char="•"/>
            </a:pPr>
            <a:r>
              <a:rPr lang="en-IN" dirty="0">
                <a:latin typeface="+mn-lt"/>
                <a:ea typeface="Calibri"/>
                <a:cs typeface="Calibri"/>
                <a:sym typeface="Calibri"/>
              </a:rPr>
              <a:t>Let’s think about the importance of brand image as part of the value proposition in more detail.  Name a brand of a product or service that is very important to you—one you’ve bonded with to such an extent that you probably wouldn’t buy a competing brand, even if it was put on sale.</a:t>
            </a:r>
          </a:p>
          <a:p>
            <a:pPr lvl="0">
              <a:buSzPct val="25000"/>
            </a:pPr>
            <a:endParaRPr lang="en-IN" dirty="0">
              <a:latin typeface="+mn-lt"/>
              <a:ea typeface="Calibri"/>
              <a:cs typeface="Calibri"/>
              <a:sym typeface="Calibri"/>
            </a:endParaRPr>
          </a:p>
          <a:p>
            <a:pPr lvl="0">
              <a:buSzPct val="25000"/>
            </a:pPr>
            <a:r>
              <a:rPr lang="en-IN" b="1" dirty="0">
                <a:latin typeface="+mn-lt"/>
                <a:ea typeface="Calibri"/>
                <a:cs typeface="Calibri"/>
                <a:sym typeface="Calibri"/>
              </a:rPr>
              <a:t>DISCUSSION NOTE:</a:t>
            </a:r>
          </a:p>
          <a:p>
            <a:pPr lvl="1">
              <a:buSzPct val="25000"/>
            </a:pPr>
            <a:r>
              <a:rPr lang="en-IN" dirty="0">
                <a:latin typeface="+mn-lt"/>
                <a:ea typeface="Calibri"/>
                <a:cs typeface="Calibri"/>
                <a:sym typeface="Calibri"/>
              </a:rPr>
              <a:t>(Suggest Apple or iPod, </a:t>
            </a:r>
            <a:r>
              <a:rPr lang="en-IN" dirty="0" err="1">
                <a:latin typeface="+mn-lt"/>
                <a:ea typeface="Calibri"/>
                <a:cs typeface="Calibri"/>
                <a:sym typeface="Calibri"/>
              </a:rPr>
              <a:t>iTouch</a:t>
            </a:r>
            <a:r>
              <a:rPr lang="en-IN" dirty="0">
                <a:latin typeface="+mn-lt"/>
                <a:ea typeface="Calibri"/>
                <a:cs typeface="Calibri"/>
                <a:sym typeface="Calibri"/>
              </a:rPr>
              <a:t>, </a:t>
            </a:r>
            <a:r>
              <a:rPr lang="en-IN" dirty="0" err="1">
                <a:latin typeface="+mn-lt"/>
                <a:ea typeface="Calibri"/>
                <a:cs typeface="Calibri"/>
                <a:sym typeface="Calibri"/>
              </a:rPr>
              <a:t>iPad</a:t>
            </a:r>
            <a:r>
              <a:rPr lang="en-IN" dirty="0">
                <a:latin typeface="+mn-lt"/>
                <a:ea typeface="Calibri"/>
                <a:cs typeface="Calibri"/>
                <a:sym typeface="Calibri"/>
              </a:rPr>
              <a:t> if no one volunteers.) What is it about that brand that so intrigues you?  What efforts have marketers made to build a relationship between you and the brand?  </a:t>
            </a:r>
          </a:p>
          <a:p>
            <a:endParaRPr lang="en-IN" dirty="0">
              <a:latin typeface="+mn-lt"/>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25243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105"/>
          <p:cNvSpPr txBox="1">
            <a:spLocks noGrp="1"/>
          </p:cNvSpPr>
          <p:nvPr>
            <p:ph type="body" idx="1"/>
          </p:nvPr>
        </p:nvSpPr>
        <p:spPr>
          <a:xfrm>
            <a:off x="685800" y="4423410"/>
            <a:ext cx="5486399" cy="41148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SzPct val="25000"/>
              <a:buNone/>
            </a:pPr>
            <a:r>
              <a:rPr lang="en-US" sz="800" b="1" i="0" u="none" strike="noStrike" cap="none" dirty="0">
                <a:solidFill>
                  <a:schemeClr val="dk1"/>
                </a:solidFill>
                <a:latin typeface="+mn-lt"/>
                <a:ea typeface="Calibri"/>
                <a:cs typeface="Calibri"/>
                <a:sym typeface="Calibri"/>
              </a:rPr>
              <a:t>DISCUSSION NOTE:</a:t>
            </a:r>
          </a:p>
          <a:p>
            <a:pPr marL="0" marR="0" lvl="0" indent="0" algn="l" rtl="0">
              <a:lnSpc>
                <a:spcPct val="80000"/>
              </a:lnSpc>
              <a:spcBef>
                <a:spcPts val="0"/>
              </a:spcBef>
              <a:buSzPct val="25000"/>
              <a:buNone/>
            </a:pPr>
            <a:r>
              <a:rPr lang="en-US" sz="800" b="0" i="0" u="none" strike="noStrike" cap="none" dirty="0">
                <a:solidFill>
                  <a:schemeClr val="dk1"/>
                </a:solidFill>
                <a:latin typeface="+mn-lt"/>
                <a:ea typeface="Calibri"/>
                <a:cs typeface="Calibri"/>
                <a:sym typeface="Calibri"/>
              </a:rPr>
              <a:t>This case is based on an actual person, Michael </a:t>
            </a:r>
            <a:r>
              <a:rPr lang="en-US" sz="800" b="0" i="0" u="none" strike="noStrike" cap="none" dirty="0" err="1">
                <a:solidFill>
                  <a:schemeClr val="dk1"/>
                </a:solidFill>
                <a:latin typeface="+mn-lt"/>
                <a:ea typeface="Calibri"/>
                <a:cs typeface="Calibri"/>
                <a:sym typeface="Calibri"/>
              </a:rPr>
              <a:t>Baumwoll</a:t>
            </a:r>
            <a:r>
              <a:rPr lang="en-US" sz="800" b="0" i="0" u="sng" strike="noStrike" cap="none" dirty="0">
                <a:solidFill>
                  <a:srgbClr val="0070C0"/>
                </a:solidFill>
                <a:latin typeface="+mn-lt"/>
                <a:ea typeface="Calibri"/>
                <a:cs typeface="Calibri"/>
                <a:sym typeface="Calibri"/>
              </a:rPr>
              <a:t>,</a:t>
            </a:r>
            <a:r>
              <a:rPr lang="en-US" sz="800" b="0" i="0" u="none" strike="noStrike" cap="none" dirty="0">
                <a:solidFill>
                  <a:schemeClr val="dk1"/>
                </a:solidFill>
                <a:latin typeface="+mn-lt"/>
                <a:ea typeface="Calibri"/>
                <a:cs typeface="Calibri"/>
                <a:sym typeface="Calibri"/>
              </a:rPr>
              <a:t> who works at Twitter.</a:t>
            </a:r>
            <a:br>
              <a:rPr lang="en-US" sz="800" b="0" i="0" u="none" strike="noStrike" cap="none" dirty="0">
                <a:solidFill>
                  <a:schemeClr val="dk1"/>
                </a:solidFill>
                <a:latin typeface="+mn-lt"/>
                <a:ea typeface="Calibri"/>
                <a:cs typeface="Calibri"/>
                <a:sym typeface="Calibri"/>
              </a:rPr>
            </a:br>
            <a:endParaRPr lang="en-US" sz="800" b="0" i="0" u="none" strike="noStrike" cap="none" dirty="0">
              <a:solidFill>
                <a:schemeClr val="dk1"/>
              </a:solidFill>
              <a:latin typeface="+mn-lt"/>
              <a:ea typeface="Calibri"/>
              <a:cs typeface="Calibri"/>
              <a:sym typeface="Calibri"/>
            </a:endParaRPr>
          </a:p>
          <a:p>
            <a:pPr marL="0" marR="0" lvl="0" indent="0" algn="l" rtl="0">
              <a:lnSpc>
                <a:spcPct val="80000"/>
              </a:lnSpc>
              <a:spcBef>
                <a:spcPts val="0"/>
              </a:spcBef>
              <a:buSzPct val="25000"/>
              <a:buNone/>
            </a:pPr>
            <a:r>
              <a:rPr lang="en-US" sz="800" b="1" i="0" u="none" strike="noStrike" cap="none" dirty="0">
                <a:solidFill>
                  <a:schemeClr val="dk1"/>
                </a:solidFill>
                <a:latin typeface="+mn-lt"/>
                <a:ea typeface="Calibri"/>
                <a:cs typeface="Calibri"/>
                <a:sym typeface="Calibri"/>
              </a:rPr>
              <a:t>LECTURE NOTES:</a:t>
            </a:r>
          </a:p>
          <a:p>
            <a:pPr marL="0" marR="0" lvl="0" indent="0" algn="l" rtl="0">
              <a:lnSpc>
                <a:spcPct val="80000"/>
              </a:lnSpc>
              <a:spcBef>
                <a:spcPts val="0"/>
              </a:spcBef>
              <a:buClr>
                <a:schemeClr val="dk1"/>
              </a:buClr>
              <a:buSzPct val="100000"/>
              <a:buFont typeface="Calibri"/>
              <a:buChar char="•"/>
            </a:pPr>
            <a:r>
              <a:rPr lang="en-US" sz="800" b="0" i="0" u="none" strike="noStrike" cap="none" dirty="0">
                <a:solidFill>
                  <a:schemeClr val="dk1"/>
                </a:solidFill>
                <a:latin typeface="+mn-lt"/>
                <a:ea typeface="Calibri"/>
                <a:cs typeface="Calibri"/>
                <a:sym typeface="Calibri"/>
              </a:rPr>
              <a:t>Twitter is a social media platform that enables users to share their experiences at any time.</a:t>
            </a:r>
          </a:p>
          <a:p>
            <a:pPr marL="0" marR="0" lvl="0" indent="0" algn="l" rtl="0">
              <a:lnSpc>
                <a:spcPct val="80000"/>
              </a:lnSpc>
              <a:spcBef>
                <a:spcPts val="0"/>
              </a:spcBef>
              <a:buClr>
                <a:schemeClr val="dk1"/>
              </a:buClr>
              <a:buSzPct val="100000"/>
              <a:buFont typeface="Calibri"/>
              <a:buChar char="•"/>
            </a:pPr>
            <a:r>
              <a:rPr lang="en-US" sz="800" b="0" i="0" u="none" strike="noStrike" cap="none" dirty="0">
                <a:solidFill>
                  <a:schemeClr val="dk1"/>
                </a:solidFill>
                <a:latin typeface="+mn-lt"/>
                <a:ea typeface="Calibri"/>
                <a:cs typeface="Calibri"/>
                <a:sym typeface="Calibri"/>
              </a:rPr>
              <a:t>Twitter is always looking for ways to improve.  They have numerous ways of sharing ideas within the company.</a:t>
            </a:r>
          </a:p>
          <a:p>
            <a:pPr marL="0" marR="0" lvl="0" indent="0" algn="l" rtl="0">
              <a:lnSpc>
                <a:spcPct val="80000"/>
              </a:lnSpc>
              <a:spcBef>
                <a:spcPts val="0"/>
              </a:spcBef>
              <a:buClr>
                <a:schemeClr val="dk1"/>
              </a:buClr>
              <a:buSzPct val="100000"/>
              <a:buFont typeface="Calibri"/>
              <a:buChar char="•"/>
            </a:pPr>
            <a:r>
              <a:rPr lang="en-US" sz="800" b="0" i="0" u="none" strike="noStrike" cap="none" dirty="0">
                <a:solidFill>
                  <a:schemeClr val="dk1"/>
                </a:solidFill>
                <a:latin typeface="+mn-lt"/>
                <a:ea typeface="Calibri"/>
                <a:cs typeface="Calibri"/>
                <a:sym typeface="Calibri"/>
              </a:rPr>
              <a:t>Michael is looking at several options for sharing ideas for improvement within Twitter.</a:t>
            </a:r>
          </a:p>
          <a:p>
            <a:pPr marL="742950" marR="0" lvl="1" indent="-285750" algn="l" rtl="0">
              <a:lnSpc>
                <a:spcPct val="80000"/>
              </a:lnSpc>
              <a:spcBef>
                <a:spcPts val="0"/>
              </a:spcBef>
              <a:buClr>
                <a:schemeClr val="dk1"/>
              </a:buClr>
              <a:buSzPct val="100000"/>
              <a:buFont typeface="Calibri"/>
              <a:buChar char="•"/>
            </a:pPr>
            <a:r>
              <a:rPr lang="en-US" sz="800" b="0" i="0" u="none" strike="noStrike" cap="none" dirty="0">
                <a:solidFill>
                  <a:schemeClr val="dk1"/>
                </a:solidFill>
                <a:latin typeface="+mn-lt"/>
                <a:ea typeface="Calibri"/>
                <a:cs typeface="Calibri"/>
                <a:sym typeface="Calibri"/>
              </a:rPr>
              <a:t>Option 1: Hold weekly meetings to discuss ideas and innovations within Twitter.</a:t>
            </a:r>
          </a:p>
          <a:p>
            <a:pPr marL="742950" marR="0" lvl="1" indent="-285750" algn="l" rtl="0">
              <a:lnSpc>
                <a:spcPct val="80000"/>
              </a:lnSpc>
              <a:spcBef>
                <a:spcPts val="0"/>
              </a:spcBef>
              <a:buClr>
                <a:schemeClr val="dk1"/>
              </a:buClr>
              <a:buSzPct val="100000"/>
              <a:buFont typeface="Calibri"/>
              <a:buChar char="•"/>
            </a:pPr>
            <a:r>
              <a:rPr lang="en-US" sz="800" b="0" i="0" u="none" strike="noStrike" cap="none" dirty="0">
                <a:solidFill>
                  <a:schemeClr val="dk1"/>
                </a:solidFill>
                <a:latin typeface="+mn-lt"/>
                <a:ea typeface="Calibri"/>
                <a:cs typeface="Calibri"/>
                <a:sym typeface="Calibri"/>
              </a:rPr>
              <a:t>Option 2: Build an internal online tool to allow employees to share, build, and measure ideas.</a:t>
            </a:r>
          </a:p>
          <a:p>
            <a:pPr marL="742950" marR="0" lvl="1" indent="-285750" algn="l" rtl="0">
              <a:lnSpc>
                <a:spcPct val="80000"/>
              </a:lnSpc>
              <a:spcBef>
                <a:spcPts val="0"/>
              </a:spcBef>
              <a:buClr>
                <a:schemeClr val="dk1"/>
              </a:buClr>
              <a:buSzPct val="100000"/>
              <a:buFont typeface="Calibri"/>
              <a:buChar char="•"/>
            </a:pPr>
            <a:r>
              <a:rPr lang="en-US" sz="800" b="0" i="0" u="none" strike="noStrike" cap="none" dirty="0">
                <a:solidFill>
                  <a:schemeClr val="dk1"/>
                </a:solidFill>
                <a:latin typeface="+mn-lt"/>
                <a:ea typeface="Calibri"/>
                <a:cs typeface="Calibri"/>
                <a:sym typeface="Calibri"/>
              </a:rPr>
              <a:t>Option 3: Get feedback from the external community to shape Twitter’s product vision.</a:t>
            </a:r>
          </a:p>
          <a:p>
            <a:pPr marL="0" marR="0" lvl="0" indent="0" algn="l" rtl="0">
              <a:lnSpc>
                <a:spcPct val="80000"/>
              </a:lnSpc>
              <a:spcBef>
                <a:spcPts val="0"/>
              </a:spcBef>
              <a:buSzPct val="25000"/>
              <a:buNone/>
            </a:pPr>
            <a:endParaRPr sz="800" b="0" i="0" u="none" strike="noStrike" cap="none" dirty="0">
              <a:solidFill>
                <a:schemeClr val="dk1"/>
              </a:solidFill>
              <a:latin typeface="+mn-lt"/>
              <a:ea typeface="Calibri"/>
              <a:cs typeface="Calibri"/>
              <a:sym typeface="Calibri"/>
            </a:endParaRPr>
          </a:p>
          <a:p>
            <a:pPr marL="0" marR="0" lvl="0" indent="0" algn="l" rtl="0">
              <a:lnSpc>
                <a:spcPct val="80000"/>
              </a:lnSpc>
              <a:spcBef>
                <a:spcPts val="0"/>
              </a:spcBef>
              <a:buSzPct val="25000"/>
              <a:buNone/>
            </a:pPr>
            <a:r>
              <a:rPr lang="en-US" sz="800" b="1" i="0" u="none" strike="noStrike" cap="none" dirty="0">
                <a:solidFill>
                  <a:schemeClr val="dk1"/>
                </a:solidFill>
                <a:latin typeface="+mn-lt"/>
                <a:ea typeface="Calibri"/>
                <a:cs typeface="Calibri"/>
                <a:sym typeface="Calibri"/>
              </a:rPr>
              <a:t>DISCUSSION NOTE:</a:t>
            </a:r>
            <a:r>
              <a:rPr lang="en-US" sz="800" b="0" i="0" u="none" strike="noStrike" cap="none" dirty="0">
                <a:solidFill>
                  <a:schemeClr val="dk1"/>
                </a:solidFill>
                <a:latin typeface="+mn-lt"/>
                <a:ea typeface="Calibri"/>
                <a:cs typeface="Calibri"/>
                <a:sym typeface="Calibri"/>
              </a:rPr>
              <a:t> </a:t>
            </a:r>
          </a:p>
          <a:p>
            <a:pPr marL="0" marR="0" lvl="0" indent="0" algn="l" rtl="0">
              <a:lnSpc>
                <a:spcPct val="80000"/>
              </a:lnSpc>
              <a:spcBef>
                <a:spcPts val="0"/>
              </a:spcBef>
              <a:buSzPct val="25000"/>
              <a:buNone/>
            </a:pPr>
            <a:r>
              <a:rPr lang="en-US" sz="800" b="0" i="0" u="none" strike="noStrike" cap="none" dirty="0">
                <a:solidFill>
                  <a:schemeClr val="dk1"/>
                </a:solidFill>
                <a:latin typeface="+mn-lt"/>
                <a:ea typeface="Calibri"/>
                <a:cs typeface="Calibri"/>
                <a:sym typeface="Calibri"/>
              </a:rPr>
              <a:t>Explain to students that you want them to think about each option, and that you will return to this question at the end of the chapter.</a:t>
            </a:r>
          </a:p>
          <a:p>
            <a:pPr marL="0" marR="0" lvl="0" indent="0" algn="l" rtl="0">
              <a:spcBef>
                <a:spcPts val="0"/>
              </a:spcBef>
              <a:buSzPct val="25000"/>
              <a:buNone/>
            </a:pPr>
            <a:endParaRPr sz="800" b="0" i="0" u="none" strike="noStrike" cap="none" dirty="0">
              <a:solidFill>
                <a:schemeClr val="dk1"/>
              </a:solidFill>
              <a:latin typeface="Calibri"/>
              <a:ea typeface="Calibri"/>
              <a:cs typeface="Calibri"/>
              <a:sym typeface="Calibri"/>
            </a:endParaRPr>
          </a:p>
        </p:txBody>
      </p:sp>
      <p:sp>
        <p:nvSpPr>
          <p:cNvPr id="6" name="Slide Number Placeholder 3"/>
          <p:cNvSpPr>
            <a:spLocks noGrp="1"/>
          </p:cNvSpPr>
          <p:nvPr>
            <p:ph type="sldNum" idx="12"/>
          </p:nvPr>
        </p:nvSpPr>
        <p:spPr>
          <a:xfrm>
            <a:off x="3884612" y="8685213"/>
            <a:ext cx="2971799" cy="457200"/>
          </a:xfrm>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73083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Value for the seller takes many forms:</a:t>
            </a:r>
          </a:p>
          <a:p>
            <a:pPr lvl="1">
              <a:buClr>
                <a:schemeClr val="dk1"/>
              </a:buClr>
              <a:buSzPct val="100000"/>
              <a:buFont typeface="Calibri"/>
              <a:buChar char="•"/>
            </a:pPr>
            <a:r>
              <a:rPr lang="en-US" dirty="0">
                <a:latin typeface="+mn-lt"/>
                <a:ea typeface="Calibri"/>
                <a:cs typeface="Calibri"/>
                <a:sym typeface="Calibri"/>
              </a:rPr>
              <a:t>Making a profitable exchange</a:t>
            </a:r>
          </a:p>
          <a:p>
            <a:pPr lvl="1">
              <a:buClr>
                <a:schemeClr val="dk1"/>
              </a:buClr>
              <a:buSzPct val="100000"/>
              <a:buFont typeface="Calibri"/>
              <a:buChar char="•"/>
            </a:pPr>
            <a:r>
              <a:rPr lang="en-US" dirty="0">
                <a:latin typeface="+mn-lt"/>
                <a:ea typeface="Calibri"/>
                <a:cs typeface="Calibri"/>
                <a:sym typeface="Calibri"/>
              </a:rPr>
              <a:t>Earning prestige among rivals</a:t>
            </a:r>
          </a:p>
          <a:p>
            <a:pPr lvl="1">
              <a:buClr>
                <a:schemeClr val="dk1"/>
              </a:buClr>
              <a:buSzPct val="100000"/>
              <a:buFont typeface="Calibri"/>
              <a:buChar char="•"/>
            </a:pPr>
            <a:r>
              <a:rPr lang="en-US" dirty="0">
                <a:latin typeface="+mn-lt"/>
                <a:ea typeface="Calibri"/>
                <a:cs typeface="Calibri"/>
                <a:sym typeface="Calibri"/>
              </a:rPr>
              <a:t>Taking pride in doing what a company does well</a:t>
            </a:r>
          </a:p>
          <a:p>
            <a:pPr lvl="1">
              <a:buClr>
                <a:schemeClr val="dk1"/>
              </a:buClr>
              <a:buSzPct val="100000"/>
              <a:buFont typeface="Calibri"/>
              <a:buChar char="•"/>
            </a:pPr>
            <a:r>
              <a:rPr lang="en-US" dirty="0">
                <a:latin typeface="+mn-lt"/>
                <a:ea typeface="Calibri"/>
                <a:cs typeface="Calibri"/>
                <a:sym typeface="Calibri"/>
              </a:rPr>
              <a:t>Nonprofits: motivating, educating, or delighting the public</a:t>
            </a:r>
          </a:p>
          <a:p>
            <a:pPr lvl="0">
              <a:buClr>
                <a:schemeClr val="dk1"/>
              </a:buClr>
              <a:buSzPct val="100000"/>
              <a:buFont typeface="Calibri"/>
              <a:buChar char="•"/>
            </a:pPr>
            <a:r>
              <a:rPr lang="en-US" dirty="0">
                <a:latin typeface="+mn-lt"/>
                <a:ea typeface="Calibri"/>
                <a:cs typeface="Calibri"/>
                <a:sym typeface="Calibri"/>
              </a:rPr>
              <a:t>Customers should be regarded by marketers as partners, rather than as targets, or even worse, victims.  Modern perspectives on marketing emphasize the concept of value co-creation, in which consumers participate in the value creation process (e.g., self service kiosks at airport, self-check out at grocery store).</a:t>
            </a:r>
          </a:p>
          <a:p>
            <a:pPr lvl="0">
              <a:buClr>
                <a:schemeClr val="dk1"/>
              </a:buClr>
              <a:buSzPct val="100000"/>
              <a:buFont typeface="Calibri"/>
              <a:buChar char="•"/>
            </a:pPr>
            <a:r>
              <a:rPr lang="en-US" dirty="0">
                <a:latin typeface="+mn-lt"/>
                <a:ea typeface="Calibri"/>
                <a:cs typeface="Calibri"/>
                <a:sym typeface="Calibri"/>
              </a:rPr>
              <a:t>This partnership mentality has led firms to host events, sometimes called </a:t>
            </a:r>
            <a:r>
              <a:rPr lang="en-US" dirty="0" err="1">
                <a:latin typeface="+mn-lt"/>
                <a:ea typeface="Calibri"/>
                <a:cs typeface="Calibri"/>
                <a:sym typeface="Calibri"/>
              </a:rPr>
              <a:t>brandfests</a:t>
            </a:r>
            <a:r>
              <a:rPr lang="en-US" dirty="0">
                <a:latin typeface="+mn-lt"/>
                <a:ea typeface="Calibri"/>
                <a:cs typeface="Calibri"/>
                <a:sym typeface="Calibri"/>
              </a:rPr>
              <a:t>, to thank customers for their loyalty.  For example, Triton Boats hosted a fishing contest and invited all bass boat owners to attend free of charge.  </a:t>
            </a:r>
          </a:p>
          <a:p>
            <a:pPr lvl="0">
              <a:buClr>
                <a:schemeClr val="dk1"/>
              </a:buClr>
              <a:buSzPct val="100000"/>
              <a:buFont typeface="Calibri"/>
              <a:buChar char="•"/>
            </a:pPr>
            <a:r>
              <a:rPr lang="en-US" dirty="0">
                <a:latin typeface="+mn-lt"/>
                <a:ea typeface="Calibri"/>
                <a:cs typeface="Calibri"/>
                <a:sym typeface="Calibri"/>
              </a:rPr>
              <a:t>It’s important that marketers recognize the value of customers—it is much more costly to replace a customer than it is to take the actions necessary to retain them.  </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66769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Marketing scorecards report how a company or brand is doing in achieving its various goals, usually in quantifiable terms.  They are being used increasingly as a method of measuring value. The particular items (e.g., “Employee responsiveness”) measured are usually referred to as metrics.  Graphs and charts summarize information in an easy-to-read format.  Sometimes “grades” are assigned based on the data.  </a:t>
            </a:r>
          </a:p>
          <a:p>
            <a:pPr lvl="0">
              <a:buClr>
                <a:schemeClr val="dk1"/>
              </a:buClr>
              <a:buSzPct val="100000"/>
              <a:buFont typeface="Calibri"/>
              <a:buChar char="•"/>
            </a:pPr>
            <a:r>
              <a:rPr lang="en-US" dirty="0">
                <a:latin typeface="+mn-lt"/>
                <a:ea typeface="Calibri"/>
                <a:cs typeface="Calibri"/>
                <a:sym typeface="Calibri"/>
              </a:rPr>
              <a:t>Table 1.4 presents a simple marketing scorecard example.</a:t>
            </a:r>
          </a:p>
          <a:p>
            <a:endParaRPr lang="en-US" dirty="0" smtClean="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47547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marL="171450" lvl="0" indent="-171450">
              <a:buClr>
                <a:schemeClr val="dk1"/>
              </a:buClr>
              <a:buSzPct val="100000"/>
              <a:buFont typeface="Arial"/>
              <a:buChar char="•"/>
            </a:pPr>
            <a:r>
              <a:rPr lang="en-US" dirty="0">
                <a:latin typeface="+mn-lt"/>
                <a:ea typeface="Calibri"/>
                <a:cs typeface="Calibri"/>
                <a:sym typeface="Calibri"/>
              </a:rPr>
              <a:t>Examples that link firm distinctive competences to the differential it creates for targeted customers.</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62086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latin typeface="+mn-lt"/>
                <a:ea typeface="Calibri"/>
                <a:cs typeface="Calibri"/>
                <a:sym typeface="Calibri"/>
              </a:rPr>
              <a:t>LECTURE NOTES:</a:t>
            </a:r>
          </a:p>
          <a:p>
            <a:pPr lvl="0">
              <a:buClr>
                <a:schemeClr val="dk1"/>
              </a:buClr>
              <a:buSzPct val="100000"/>
              <a:buFont typeface="Calibri"/>
              <a:buChar char="•"/>
            </a:pPr>
            <a:r>
              <a:rPr lang="en-IN" dirty="0">
                <a:latin typeface="+mn-lt"/>
                <a:ea typeface="Calibri"/>
                <a:cs typeface="Calibri"/>
                <a:sym typeface="Calibri"/>
              </a:rPr>
              <a:t>Many different players—both within and outside a firm—need to work together to create and deliver value to customers. The </a:t>
            </a:r>
            <a:r>
              <a:rPr lang="en-IN" b="1" dirty="0">
                <a:latin typeface="+mn-lt"/>
                <a:ea typeface="Calibri"/>
                <a:cs typeface="Calibri"/>
                <a:sym typeface="Calibri"/>
              </a:rPr>
              <a:t>value chain </a:t>
            </a:r>
            <a:r>
              <a:rPr lang="en-IN" dirty="0">
                <a:latin typeface="+mn-lt"/>
                <a:ea typeface="Calibri"/>
                <a:cs typeface="Calibri"/>
                <a:sym typeface="Calibri"/>
              </a:rPr>
              <a:t>is a useful way to appreciate all the players that work together to create value.</a:t>
            </a:r>
          </a:p>
          <a:p>
            <a:pPr lvl="0">
              <a:buClr>
                <a:schemeClr val="dk1"/>
              </a:buClr>
              <a:buSzPct val="100000"/>
              <a:buFont typeface="Calibri"/>
              <a:buChar char="•"/>
            </a:pPr>
            <a:r>
              <a:rPr lang="en-IN" b="1" i="1" dirty="0">
                <a:latin typeface="+mn-lt"/>
                <a:ea typeface="Calibri"/>
                <a:cs typeface="Calibri"/>
                <a:sym typeface="Calibri"/>
              </a:rPr>
              <a:t>Value chain: </a:t>
            </a:r>
            <a:r>
              <a:rPr lang="en-IN" dirty="0">
                <a:solidFill>
                  <a:srgbClr val="000066"/>
                </a:solidFill>
                <a:latin typeface="+mn-lt"/>
                <a:ea typeface="Calibri"/>
                <a:cs typeface="Calibri"/>
                <a:sym typeface="Calibri"/>
              </a:rPr>
              <a:t>A series of activities involved in designing, producing, marketing, delivering, and supporting any product.  These activities include:</a:t>
            </a:r>
          </a:p>
          <a:p>
            <a:pPr lvl="0">
              <a:buSzPct val="25000"/>
            </a:pPr>
            <a:endParaRPr lang="en-IN" b="1" dirty="0">
              <a:latin typeface="+mn-lt"/>
              <a:ea typeface="Calibri"/>
              <a:cs typeface="Calibri"/>
              <a:sym typeface="Calibri"/>
            </a:endParaRPr>
          </a:p>
          <a:p>
            <a:pPr lvl="0">
              <a:buSzPct val="25000"/>
            </a:pPr>
            <a:r>
              <a:rPr lang="en-IN" b="1" dirty="0">
                <a:latin typeface="+mn-lt"/>
                <a:ea typeface="Calibri"/>
                <a:cs typeface="Calibri"/>
                <a:sym typeface="Calibri"/>
              </a:rPr>
              <a:t>Inbound logistics: </a:t>
            </a:r>
            <a:r>
              <a:rPr lang="en-IN" dirty="0">
                <a:latin typeface="+mn-lt"/>
                <a:ea typeface="Calibri"/>
                <a:cs typeface="Calibri"/>
                <a:sym typeface="Calibri"/>
              </a:rPr>
              <a:t>bringing in materials to make the product</a:t>
            </a:r>
          </a:p>
          <a:p>
            <a:pPr lvl="0">
              <a:buSzPct val="25000"/>
            </a:pPr>
            <a:r>
              <a:rPr lang="en-IN" b="1" dirty="0">
                <a:latin typeface="+mn-lt"/>
                <a:ea typeface="Calibri"/>
                <a:cs typeface="Calibri"/>
                <a:sym typeface="Calibri"/>
              </a:rPr>
              <a:t>Operations:</a:t>
            </a:r>
            <a:r>
              <a:rPr lang="en-IN" dirty="0">
                <a:latin typeface="+mn-lt"/>
                <a:ea typeface="Calibri"/>
                <a:cs typeface="Calibri"/>
                <a:sym typeface="Calibri"/>
              </a:rPr>
              <a:t> converting the materials into the final product</a:t>
            </a:r>
          </a:p>
          <a:p>
            <a:pPr lvl="0">
              <a:buSzPct val="25000"/>
            </a:pPr>
            <a:r>
              <a:rPr lang="en-IN" b="1" dirty="0">
                <a:latin typeface="+mn-lt"/>
                <a:ea typeface="Calibri"/>
                <a:cs typeface="Calibri"/>
                <a:sym typeface="Calibri"/>
              </a:rPr>
              <a:t>Outbound logistics:</a:t>
            </a:r>
            <a:r>
              <a:rPr lang="en-IN" dirty="0">
                <a:latin typeface="+mn-lt"/>
                <a:ea typeface="Calibri"/>
                <a:cs typeface="Calibri"/>
                <a:sym typeface="Calibri"/>
              </a:rPr>
              <a:t> shipping out the final product</a:t>
            </a:r>
          </a:p>
          <a:p>
            <a:pPr lvl="0">
              <a:buSzPct val="25000"/>
            </a:pPr>
            <a:r>
              <a:rPr lang="en-IN" b="1" dirty="0">
                <a:latin typeface="+mn-lt"/>
                <a:ea typeface="Calibri"/>
                <a:cs typeface="Calibri"/>
                <a:sym typeface="Calibri"/>
              </a:rPr>
              <a:t>Marketing:</a:t>
            </a:r>
            <a:r>
              <a:rPr lang="en-IN" dirty="0">
                <a:latin typeface="+mn-lt"/>
                <a:ea typeface="Calibri"/>
                <a:cs typeface="Calibri"/>
                <a:sym typeface="Calibri"/>
              </a:rPr>
              <a:t> promoting and selling the final product</a:t>
            </a:r>
          </a:p>
          <a:p>
            <a:pPr lvl="0">
              <a:buSzPct val="25000"/>
            </a:pPr>
            <a:r>
              <a:rPr lang="en-IN" b="1" dirty="0">
                <a:latin typeface="+mn-lt"/>
                <a:ea typeface="Calibri"/>
                <a:cs typeface="Calibri"/>
                <a:sym typeface="Calibri"/>
              </a:rPr>
              <a:t>Service:</a:t>
            </a:r>
            <a:r>
              <a:rPr lang="en-IN" dirty="0">
                <a:latin typeface="+mn-lt"/>
                <a:ea typeface="Calibri"/>
                <a:cs typeface="Calibri"/>
                <a:sym typeface="Calibri"/>
              </a:rPr>
              <a:t> meeting the customer’s needs by providing any additional support required</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65447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Steps in the value chain that outline the process of creating and delivering value</a:t>
            </a:r>
            <a:r>
              <a:rPr lang="en-US" u="sng" dirty="0">
                <a:solidFill>
                  <a:srgbClr val="0070C0"/>
                </a:solidFill>
                <a:latin typeface="+mn-lt"/>
                <a:ea typeface="Calibri"/>
                <a:cs typeface="Calibri"/>
                <a:sym typeface="Calibri"/>
              </a:rPr>
              <a:t>.</a:t>
            </a:r>
          </a:p>
          <a:p>
            <a:pPr lvl="0">
              <a:buClr>
                <a:schemeClr val="dk1"/>
              </a:buClr>
              <a:buSzPct val="100000"/>
              <a:buFont typeface="Calibri"/>
              <a:buChar char="•"/>
            </a:pPr>
            <a:r>
              <a:rPr lang="en-US" dirty="0">
                <a:latin typeface="+mn-lt"/>
                <a:ea typeface="Calibri"/>
                <a:cs typeface="Calibri"/>
                <a:sym typeface="Calibri"/>
              </a:rPr>
              <a:t>This is how your book is organized.</a:t>
            </a:r>
          </a:p>
          <a:p>
            <a:endParaRPr lang="en-IN" dirty="0">
              <a:latin typeface="+mn-lt"/>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7095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latin typeface="+mn-lt"/>
                <a:ea typeface="Calibri"/>
                <a:cs typeface="Calibri"/>
                <a:sym typeface="Calibri"/>
              </a:rPr>
              <a:t>LECTURE NOTES:</a:t>
            </a:r>
          </a:p>
          <a:p>
            <a:pPr lvl="0">
              <a:buClr>
                <a:schemeClr val="dk1"/>
              </a:buClr>
              <a:buSzPct val="100000"/>
              <a:buFont typeface="Calibri"/>
              <a:buChar char="•"/>
            </a:pPr>
            <a:r>
              <a:rPr lang="en-IN" dirty="0">
                <a:latin typeface="+mn-lt"/>
                <a:ea typeface="Calibri"/>
                <a:cs typeface="Calibri"/>
                <a:sym typeface="Calibri"/>
              </a:rPr>
              <a:t>Consumer-generated value: Occurs when everyday people generate value instead of buying it. Often, they do so by performing marketing roles such as:</a:t>
            </a:r>
          </a:p>
          <a:p>
            <a:pPr lvl="0">
              <a:buClr>
                <a:schemeClr val="dk1"/>
              </a:buClr>
              <a:buSzPct val="100000"/>
            </a:pPr>
            <a:endParaRPr lang="en-IN" dirty="0">
              <a:latin typeface="+mn-lt"/>
              <a:ea typeface="Calibri"/>
              <a:cs typeface="Calibri"/>
              <a:sym typeface="Calibri"/>
            </a:endParaRPr>
          </a:p>
          <a:p>
            <a:pPr lvl="0">
              <a:buClr>
                <a:schemeClr val="dk1"/>
              </a:buClr>
              <a:buSzPct val="100000"/>
              <a:buFont typeface="Calibri"/>
              <a:buAutoNum type="alphaLcParenR"/>
            </a:pPr>
            <a:r>
              <a:rPr lang="en-IN" dirty="0">
                <a:latin typeface="+mn-lt"/>
                <a:ea typeface="Calibri"/>
                <a:cs typeface="Calibri"/>
                <a:sym typeface="Calibri"/>
              </a:rPr>
              <a:t>Creating ads for marketer sponsored contests (www.crashthesuperbowl.com) or on their own, and posting them YouTube.</a:t>
            </a:r>
          </a:p>
          <a:p>
            <a:pPr lvl="0">
              <a:buClr>
                <a:schemeClr val="dk1"/>
              </a:buClr>
              <a:buSzPct val="100000"/>
              <a:buFont typeface="Calibri"/>
              <a:buAutoNum type="alphaLcParenR"/>
            </a:pPr>
            <a:r>
              <a:rPr lang="en-IN" dirty="0">
                <a:latin typeface="+mn-lt"/>
                <a:ea typeface="Calibri"/>
                <a:cs typeface="Calibri"/>
                <a:sym typeface="Calibri"/>
              </a:rPr>
              <a:t>Providing input into new product development</a:t>
            </a:r>
            <a:r>
              <a:rPr lang="en-IN" u="sng" dirty="0">
                <a:solidFill>
                  <a:srgbClr val="0070C0"/>
                </a:solidFill>
                <a:latin typeface="+mn-lt"/>
                <a:ea typeface="Calibri"/>
                <a:cs typeface="Calibri"/>
                <a:sym typeface="Calibri"/>
              </a:rPr>
              <a:t>.</a:t>
            </a:r>
          </a:p>
          <a:p>
            <a:pPr lvl="0">
              <a:buClr>
                <a:schemeClr val="dk1"/>
              </a:buClr>
              <a:buSzPct val="100000"/>
              <a:buFont typeface="Calibri"/>
              <a:buAutoNum type="alphaLcParenR"/>
            </a:pPr>
            <a:r>
              <a:rPr lang="en-IN" dirty="0">
                <a:latin typeface="+mn-lt"/>
                <a:ea typeface="Calibri"/>
                <a:cs typeface="Calibri"/>
                <a:sym typeface="Calibri"/>
              </a:rPr>
              <a:t>Buy and sell product on eBay</a:t>
            </a:r>
            <a:r>
              <a:rPr lang="en-IN" u="sng" dirty="0">
                <a:solidFill>
                  <a:srgbClr val="0070C0"/>
                </a:solidFill>
                <a:latin typeface="+mn-lt"/>
                <a:ea typeface="Calibri"/>
                <a:cs typeface="Calibri"/>
                <a:sym typeface="Calibri"/>
              </a:rPr>
              <a:t>.</a:t>
            </a:r>
          </a:p>
          <a:p>
            <a:pPr lvl="1">
              <a:buSzPct val="25000"/>
            </a:pPr>
            <a:endParaRPr lang="en-IN" dirty="0">
              <a:latin typeface="+mn-lt"/>
              <a:ea typeface="Calibri"/>
              <a:cs typeface="Calibri"/>
              <a:sym typeface="Calibri"/>
            </a:endParaRPr>
          </a:p>
          <a:p>
            <a:pPr lvl="0">
              <a:buClr>
                <a:schemeClr val="dk1"/>
              </a:buClr>
              <a:buSzPct val="100000"/>
              <a:buFont typeface="Calibri"/>
              <a:buChar char="•"/>
            </a:pPr>
            <a:r>
              <a:rPr lang="en-IN" dirty="0">
                <a:latin typeface="+mn-lt"/>
                <a:ea typeface="Calibri"/>
                <a:cs typeface="Calibri"/>
                <a:sym typeface="Calibri"/>
              </a:rPr>
              <a:t>Marketers need to stop treating consumers as a passive audience, and instead think of consumers as communities. Some of these consumers are not being called </a:t>
            </a:r>
            <a:r>
              <a:rPr lang="en-IN" dirty="0" err="1">
                <a:latin typeface="+mn-lt"/>
                <a:ea typeface="Calibri"/>
                <a:cs typeface="Calibri"/>
                <a:sym typeface="Calibri"/>
              </a:rPr>
              <a:t>Amafessionals</a:t>
            </a:r>
            <a:r>
              <a:rPr lang="en-IN" dirty="0">
                <a:latin typeface="+mn-lt"/>
                <a:ea typeface="Calibri"/>
                <a:cs typeface="Calibri"/>
                <a:sym typeface="Calibri"/>
              </a:rPr>
              <a:t>, individuals who contribute ideas for fun and challenge to gain physic income.</a:t>
            </a:r>
          </a:p>
          <a:p>
            <a:pPr lvl="0">
              <a:buClr>
                <a:schemeClr val="dk1"/>
              </a:buClr>
              <a:buSzPct val="100000"/>
              <a:buFont typeface="Calibri"/>
              <a:buChar char="•"/>
            </a:pPr>
            <a:r>
              <a:rPr lang="en-IN" dirty="0">
                <a:latin typeface="+mn-lt"/>
                <a:ea typeface="Calibri"/>
                <a:cs typeface="Calibri"/>
                <a:sym typeface="Calibri"/>
              </a:rPr>
              <a:t>The growth and usability of smart phones embodies the Web 4.0 era.  For marketers, social networking sites like Facebook present a unique and affordable opportunity to reach consumers in ways never thought possible before.</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23789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54830"/>
            <a:ext cx="5486399" cy="4526280"/>
          </a:xfrm>
        </p:spPr>
        <p:txBody>
          <a:bodyPr/>
          <a:lstStyle/>
          <a:p>
            <a:pPr marL="228600" lvl="0" indent="-228600">
              <a:lnSpc>
                <a:spcPct val="80000"/>
              </a:lnSpc>
              <a:buSzPct val="25000"/>
            </a:pPr>
            <a:r>
              <a:rPr lang="en-US" sz="1000" b="1" dirty="0">
                <a:latin typeface="+mn-lt"/>
                <a:ea typeface="Calibri"/>
                <a:cs typeface="Calibri"/>
                <a:sym typeface="Calibri"/>
              </a:rPr>
              <a:t>LECTURE NOTES:</a:t>
            </a:r>
          </a:p>
          <a:p>
            <a:pPr marL="228600" lvl="0" indent="-228600">
              <a:lnSpc>
                <a:spcPct val="80000"/>
              </a:lnSpc>
              <a:buClr>
                <a:schemeClr val="dk1"/>
              </a:buClr>
              <a:buSzPct val="100000"/>
              <a:buFont typeface="Calibri"/>
              <a:buChar char="•"/>
            </a:pPr>
            <a:r>
              <a:rPr lang="en-US" sz="1000" dirty="0">
                <a:latin typeface="+mn-lt"/>
                <a:ea typeface="Calibri"/>
                <a:cs typeface="Calibri"/>
                <a:sym typeface="Calibri"/>
              </a:rPr>
              <a:t>Marketing transactions and company activities influence the world and add or subtract value from society. Consumers trust marketers to sell products that perform as expected, and price and distribute them fairly.  Unfortunately, the failures of firms such as AIG illustrate the conflicts which arise when pressure to succeed provokes dishonest business practices.</a:t>
            </a:r>
          </a:p>
          <a:p>
            <a:pPr marL="228600" lvl="0" indent="-228600">
              <a:lnSpc>
                <a:spcPct val="80000"/>
              </a:lnSpc>
              <a:buClr>
                <a:schemeClr val="dk1"/>
              </a:buClr>
              <a:buSzPct val="100000"/>
              <a:buFont typeface="Calibri"/>
              <a:buChar char="•"/>
            </a:pPr>
            <a:r>
              <a:rPr lang="en-US" sz="1000" dirty="0">
                <a:latin typeface="+mn-lt"/>
                <a:ea typeface="Calibri"/>
                <a:cs typeface="Calibri"/>
                <a:sym typeface="Calibri"/>
              </a:rPr>
              <a:t>Stressing ethical or socially responsible decisions is often good business in the long run, though some find out the hard way.  BPs handling of the massive Gulf oil spill in 2010 eroded its image in the marketplace, and consumers boycotted the firm’s gas stations.</a:t>
            </a:r>
          </a:p>
          <a:p>
            <a:pPr marL="228600" lvl="0" indent="-228600">
              <a:lnSpc>
                <a:spcPct val="80000"/>
              </a:lnSpc>
              <a:buClr>
                <a:schemeClr val="dk1"/>
              </a:buClr>
              <a:buSzPct val="100000"/>
              <a:buFont typeface="Calibri"/>
              <a:buChar char="•"/>
            </a:pPr>
            <a:r>
              <a:rPr lang="en-US" sz="1000" dirty="0">
                <a:latin typeface="+mn-lt"/>
                <a:ea typeface="Calibri"/>
                <a:cs typeface="Calibri"/>
                <a:sym typeface="Calibri"/>
              </a:rPr>
              <a:t>Marketing is often criticized:</a:t>
            </a:r>
          </a:p>
          <a:p>
            <a:pPr marL="742950" lvl="1" indent="-285750">
              <a:lnSpc>
                <a:spcPct val="80000"/>
              </a:lnSpc>
              <a:buClr>
                <a:schemeClr val="dk1"/>
              </a:buClr>
              <a:buSzPct val="100000"/>
              <a:buFont typeface="Calibri"/>
              <a:buAutoNum type="arabicParenR"/>
            </a:pPr>
            <a:r>
              <a:rPr lang="en-US" sz="1000" dirty="0">
                <a:latin typeface="+mn-lt"/>
                <a:ea typeface="Calibri"/>
                <a:cs typeface="Calibri"/>
                <a:sym typeface="Calibri"/>
              </a:rPr>
              <a:t>Marketing corrupts society because it encourages pursuit of hedonistic pleasures.  Others claim that marketers .  What do you think?  How would you answer this allegation? (RESPONSE: Needs exist; marketers simply recommend ways of satisfying the needs.)</a:t>
            </a:r>
          </a:p>
          <a:p>
            <a:pPr marL="742950" lvl="1" indent="-285750">
              <a:lnSpc>
                <a:spcPct val="80000"/>
              </a:lnSpc>
              <a:buClr>
                <a:schemeClr val="dk1"/>
              </a:buClr>
              <a:buSzPct val="100000"/>
              <a:buFont typeface="Calibri"/>
              <a:buAutoNum type="arabicParenR"/>
            </a:pPr>
            <a:r>
              <a:rPr lang="en-US" sz="1000" dirty="0">
                <a:latin typeface="+mn-lt"/>
                <a:ea typeface="Calibri"/>
                <a:cs typeface="Calibri"/>
                <a:sym typeface="Calibri"/>
              </a:rPr>
              <a:t>Marketing and advertising are unnecessary, as they foster materialism among consumers. (RESPONSE: Products are designed to meet existing needs; marketing and advertising communicates availability and how these products meet needs.</a:t>
            </a:r>
            <a:r>
              <a:rPr lang="en-US" sz="1000" u="sng" dirty="0">
                <a:latin typeface="+mn-lt"/>
                <a:ea typeface="Calibri"/>
                <a:cs typeface="Calibri"/>
                <a:sym typeface="Calibri"/>
              </a:rPr>
              <a:t>)</a:t>
            </a:r>
          </a:p>
          <a:p>
            <a:pPr marL="742950" lvl="1" indent="-285750">
              <a:lnSpc>
                <a:spcPct val="80000"/>
              </a:lnSpc>
              <a:buClr>
                <a:schemeClr val="dk1"/>
              </a:buClr>
              <a:buSzPct val="100000"/>
              <a:buFont typeface="Calibri"/>
              <a:buAutoNum type="arabicParenR"/>
            </a:pPr>
            <a:r>
              <a:rPr lang="en-US" sz="1000" dirty="0">
                <a:latin typeface="+mn-lt"/>
                <a:ea typeface="Calibri"/>
                <a:cs typeface="Calibri"/>
                <a:sym typeface="Calibri"/>
              </a:rPr>
              <a:t>Marketing promises miracles and manipulates consumers. (RESPONSE: Laws are in place to punish deceptive advertising; advertisers don’t know enough about people to manipulate them.  People have free choice – no one is forced to buy.)</a:t>
            </a:r>
          </a:p>
          <a:p>
            <a:pPr marL="228600" lvl="0" indent="-228600">
              <a:lnSpc>
                <a:spcPct val="80000"/>
              </a:lnSpc>
              <a:buClr>
                <a:schemeClr val="dk1"/>
              </a:buClr>
              <a:buSzPct val="100000"/>
              <a:buFont typeface="Calibri"/>
              <a:buChar char="•"/>
            </a:pPr>
            <a:r>
              <a:rPr lang="en-US" sz="1000" dirty="0">
                <a:latin typeface="+mn-lt"/>
                <a:ea typeface="Calibri"/>
                <a:cs typeface="Calibri"/>
                <a:sym typeface="Calibri"/>
              </a:rPr>
              <a:t>Still, marketing does have its dark side and some actions do have detrimental effects on society.  Illegal actions occur – such as bait and switch (luring consumers with the promise of a sale or inexpensive item that is out of stock, only to sell them something more expensive.)</a:t>
            </a:r>
          </a:p>
          <a:p>
            <a:pPr marL="228600" lvl="0" indent="-228600">
              <a:lnSpc>
                <a:spcPct val="80000"/>
              </a:lnSpc>
              <a:buClr>
                <a:schemeClr val="dk1"/>
              </a:buClr>
              <a:buSzPct val="100000"/>
              <a:buFont typeface="Calibri"/>
              <a:buChar char="•"/>
            </a:pPr>
            <a:r>
              <a:rPr lang="en-US" sz="1000" dirty="0">
                <a:latin typeface="+mn-lt"/>
                <a:ea typeface="Calibri"/>
                <a:cs typeface="Calibri"/>
                <a:sym typeface="Calibri"/>
              </a:rPr>
              <a:t>Other detrimental practices include the marketing practices of “sin” products such as tobacco or alcohol in neighborhoods where known problems with substance abuse or smoking exists.</a:t>
            </a:r>
          </a:p>
          <a:p>
            <a:pPr marL="228600" lvl="0" indent="-228600">
              <a:lnSpc>
                <a:spcPct val="80000"/>
              </a:lnSpc>
              <a:buClr>
                <a:schemeClr val="dk1"/>
              </a:buClr>
              <a:buSzPct val="100000"/>
              <a:buFont typeface="Calibri"/>
              <a:buChar char="•"/>
            </a:pPr>
            <a:r>
              <a:rPr lang="en-US" sz="1000" dirty="0">
                <a:latin typeface="+mn-lt"/>
                <a:ea typeface="Calibri"/>
                <a:cs typeface="Calibri"/>
                <a:sym typeface="Calibri"/>
              </a:rPr>
              <a:t>Consumer behaviors can also have a dark side. For instance, consumer addiction is a physiological or psychological dependency on goods or services. Although most people equate addiction with drugs,  consumers can use virtually anything to relieve (at least temporarily) some problem or satisfy some need to the point that reliance on it becomes extreme. “Shopaholics” turn to shopping much the way addicted people turn to drugs or alcohol. Numerous treatment centers in China, South Korea, and Taiwan (and now a few in the U.S. also) deal with cases of Internet addiction—some hard-core gamers have become so hooked that they literally forget to eat or drink and die of dehydration. </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676619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IN" b="1" dirty="0">
                <a:latin typeface="+mn-lt"/>
                <a:ea typeface="Calibri"/>
                <a:cs typeface="Calibri"/>
                <a:sym typeface="Calibri"/>
              </a:rPr>
              <a:t>LECTURE NOTES:</a:t>
            </a:r>
          </a:p>
          <a:p>
            <a:pPr marL="171450" lvl="0" indent="-171450">
              <a:buClr>
                <a:schemeClr val="dk1"/>
              </a:buClr>
              <a:buSzPct val="100000"/>
              <a:buFont typeface="Arial"/>
              <a:buChar char="•"/>
            </a:pPr>
            <a:r>
              <a:rPr lang="en-IN" dirty="0">
                <a:latin typeface="+mn-lt"/>
                <a:ea typeface="Calibri"/>
                <a:cs typeface="Calibri"/>
                <a:sym typeface="Calibri"/>
              </a:rPr>
              <a:t>Instructor should summarize the many benefits customers, firms, various stakeholders, and society as a whole receive from marketing, including improved living standards and innovations that enrich (and even save) lives.</a:t>
            </a:r>
          </a:p>
          <a:p>
            <a:pPr marL="171450" lvl="0" indent="-171450">
              <a:buClr>
                <a:schemeClr val="dk1"/>
              </a:buClr>
              <a:buSzPct val="100000"/>
              <a:buFont typeface="Arial"/>
              <a:buChar char="•"/>
            </a:pPr>
            <a:r>
              <a:rPr lang="en-IN" dirty="0">
                <a:latin typeface="+mn-lt"/>
                <a:ea typeface="Calibri"/>
                <a:cs typeface="Calibri"/>
                <a:sym typeface="Calibri"/>
              </a:rPr>
              <a:t>At same time, some individual marketers have been known to take advantage of vulnerable populations through illegal and immoral practices.</a:t>
            </a:r>
          </a:p>
          <a:p>
            <a:pPr marL="171450" lvl="0" indent="-171450">
              <a:buClr>
                <a:schemeClr val="dk1"/>
              </a:buClr>
              <a:buSzPct val="100000"/>
              <a:buFont typeface="Arial"/>
              <a:buChar char="•"/>
            </a:pPr>
            <a:r>
              <a:rPr lang="en-IN" dirty="0">
                <a:latin typeface="+mn-lt"/>
                <a:ea typeface="Calibri"/>
                <a:cs typeface="Calibri"/>
                <a:sym typeface="Calibri"/>
              </a:rPr>
              <a:t>Many misperceptions of the marketing discipline as being unethical are rooted in stereotypes from the selling era, in which marketers were known for aggressive promotional practices.</a:t>
            </a:r>
          </a:p>
          <a:p>
            <a:pPr lvl="0">
              <a:buSzPct val="25000"/>
            </a:pPr>
            <a:endParaRPr lang="en-IN" dirty="0">
              <a:latin typeface="+mn-lt"/>
              <a:ea typeface="Calibri"/>
              <a:cs typeface="Calibri"/>
              <a:sym typeface="Calibri"/>
            </a:endParaRPr>
          </a:p>
          <a:p>
            <a:pPr lvl="0">
              <a:buSzPct val="25000"/>
            </a:pPr>
            <a:r>
              <a:rPr lang="en-IN" b="1" dirty="0">
                <a:latin typeface="+mn-lt"/>
                <a:ea typeface="Calibri"/>
                <a:cs typeface="Calibri"/>
                <a:sym typeface="Calibri"/>
              </a:rPr>
              <a:t>DISCUSSION NOTE:</a:t>
            </a:r>
          </a:p>
          <a:p>
            <a:pPr lvl="0">
              <a:buSzPct val="25000"/>
            </a:pPr>
            <a:r>
              <a:rPr lang="en-IN" dirty="0">
                <a:latin typeface="+mn-lt"/>
                <a:ea typeface="Calibri"/>
                <a:cs typeface="Calibri"/>
                <a:sym typeface="Calibri"/>
              </a:rPr>
              <a:t>On the whole, are criticisms of marketing justified?</a:t>
            </a:r>
          </a:p>
          <a:p>
            <a:endParaRPr lang="en-IN" dirty="0">
              <a:latin typeface="+mn-lt"/>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65877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lvl="0">
              <a:buSzPct val="25000"/>
            </a:pPr>
            <a:r>
              <a:rPr lang="en-US" dirty="0">
                <a:latin typeface="+mn-lt"/>
                <a:ea typeface="Calibri"/>
                <a:cs typeface="Calibri"/>
                <a:sym typeface="Calibri"/>
              </a:rPr>
              <a:t>Each of these bullet points are questions that a marketer will ask when it comes to thinking of marketing as a process.  These appear on page 24 of your text.</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51030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SzPct val="25000"/>
            </a:pPr>
            <a:r>
              <a:rPr lang="en-US" b="1" dirty="0">
                <a:latin typeface="+mn-lt"/>
                <a:ea typeface="Calibri"/>
                <a:cs typeface="Calibri"/>
                <a:sym typeface="Calibri"/>
              </a:rPr>
              <a:t>LECTURE NOTES:</a:t>
            </a:r>
          </a:p>
          <a:p>
            <a:pPr lvl="0">
              <a:buClr>
                <a:schemeClr val="dk1"/>
              </a:buClr>
              <a:buSzPct val="100000"/>
              <a:buFont typeface="Calibri"/>
              <a:buChar char="•"/>
            </a:pPr>
            <a:r>
              <a:rPr lang="en-US" dirty="0">
                <a:latin typeface="+mn-lt"/>
                <a:ea typeface="Calibri"/>
                <a:cs typeface="Calibri"/>
                <a:sym typeface="Calibri"/>
              </a:rPr>
              <a:t>A marketing plan is a document that explains the marketing strategy.</a:t>
            </a:r>
          </a:p>
          <a:p>
            <a:pPr lvl="0">
              <a:buClr>
                <a:schemeClr val="dk1"/>
              </a:buClr>
              <a:buSzPct val="100000"/>
              <a:buFont typeface="Calibri"/>
              <a:buChar char="•"/>
            </a:pPr>
            <a:r>
              <a:rPr lang="en-US" dirty="0">
                <a:latin typeface="+mn-lt"/>
                <a:ea typeface="Calibri"/>
                <a:cs typeface="Calibri"/>
                <a:sym typeface="Calibri"/>
              </a:rPr>
              <a:t>Mass market includes all possible customers.</a:t>
            </a:r>
          </a:p>
          <a:p>
            <a:pPr lvl="0">
              <a:buClr>
                <a:schemeClr val="dk1"/>
              </a:buClr>
              <a:buSzPct val="100000"/>
              <a:buFont typeface="Calibri"/>
              <a:buChar char="•"/>
            </a:pPr>
            <a:r>
              <a:rPr lang="en-US" dirty="0">
                <a:latin typeface="+mn-lt"/>
                <a:ea typeface="Calibri"/>
                <a:cs typeface="Calibri"/>
                <a:sym typeface="Calibri"/>
              </a:rPr>
              <a:t>A market segment is a distinct group of customers within a larger market who are similar to one another in some way.</a:t>
            </a:r>
          </a:p>
          <a:p>
            <a:pPr lvl="0">
              <a:buClr>
                <a:schemeClr val="dk1"/>
              </a:buClr>
              <a:buSzPct val="100000"/>
              <a:buFont typeface="Calibri"/>
              <a:buChar char="•"/>
            </a:pPr>
            <a:r>
              <a:rPr lang="en-US" dirty="0">
                <a:latin typeface="+mn-lt"/>
                <a:ea typeface="Calibri"/>
                <a:cs typeface="Calibri"/>
                <a:sym typeface="Calibri"/>
              </a:rPr>
              <a:t>Target market is where marketers focus their marketing plan and direct their marketing efforts.</a:t>
            </a:r>
          </a:p>
          <a:p>
            <a:pPr lvl="0">
              <a:buClr>
                <a:schemeClr val="dk1"/>
              </a:buClr>
              <a:buSzPct val="100000"/>
              <a:buFont typeface="Calibri"/>
              <a:buChar char="•"/>
            </a:pPr>
            <a:r>
              <a:rPr lang="en-US" dirty="0">
                <a:latin typeface="+mn-lt"/>
                <a:ea typeface="Calibri"/>
                <a:cs typeface="Calibri"/>
                <a:sym typeface="Calibri"/>
              </a:rPr>
              <a:t>Positioning uses marketing communication to place their brand in the minds of their customers in relation to the competition.</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5989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114"/>
          <p:cNvSpPr txBox="1">
            <a:spLocks noGrp="1"/>
          </p:cNvSpPr>
          <p:nvPr>
            <p:ph type="body" idx="1"/>
          </p:nvPr>
        </p:nvSpPr>
        <p:spPr>
          <a:xfrm>
            <a:off x="697675"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mn-lt"/>
                <a:ea typeface="Calibri"/>
                <a:cs typeface="Calibri"/>
                <a:sym typeface="Calibri"/>
              </a:rPr>
              <a:t>LECTURE NOTES:</a:t>
            </a:r>
          </a:p>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You participate in the marketing process with every purchase you consider and transaction you make.</a:t>
            </a:r>
          </a:p>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The consumer is at center of marketing activity, but it’s a two-way street. </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latin typeface="+mn-lt"/>
                <a:ea typeface="Calibri"/>
                <a:cs typeface="Calibri"/>
                <a:sym typeface="Calibri"/>
              </a:rPr>
              <a:t> Products are sold to satisfy both consumer’ and marketers’ needs.</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latin typeface="+mn-lt"/>
                <a:ea typeface="Calibri"/>
                <a:cs typeface="Calibri"/>
                <a:sym typeface="Calibri"/>
              </a:rPr>
              <a:t> But company also has objectives (to be profitable, survive, etc.) that need to be met in order for it to stay in business.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6" name="Slide Number Placeholder 3"/>
          <p:cNvSpPr>
            <a:spLocks noGrp="1"/>
          </p:cNvSpPr>
          <p:nvPr>
            <p:ph type="sldNum" idx="12"/>
          </p:nvPr>
        </p:nvSpPr>
        <p:spPr>
          <a:xfrm>
            <a:off x="3884612" y="8685213"/>
            <a:ext cx="2971799" cy="457200"/>
          </a:xfrm>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2955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8235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123"/>
          <p:cNvSpPr txBox="1">
            <a:spLocks noGrp="1"/>
          </p:cNvSpPr>
          <p:nvPr>
            <p:ph type="body" idx="1"/>
          </p:nvPr>
        </p:nvSpPr>
        <p:spPr>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mn-lt"/>
                <a:ea typeface="Calibri"/>
                <a:cs typeface="Calibri"/>
                <a:sym typeface="Calibri"/>
              </a:rPr>
              <a:t>LECTURE NOTES:</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latin typeface="+mn-lt"/>
                <a:ea typeface="Calibri"/>
                <a:cs typeface="Calibri"/>
                <a:sym typeface="Calibri"/>
              </a:rPr>
              <a:t>In a nutshell, this definition simply means that marketing seeks to deliver value to everyone who is affected by a transaction.  The following slides discuss some of the key concepts incorporated within the definition of marketing in more detail.</a:t>
            </a:r>
          </a:p>
        </p:txBody>
      </p:sp>
      <p:sp>
        <p:nvSpPr>
          <p:cNvPr id="6" name="Slide Number Placeholder 3"/>
          <p:cNvSpPr>
            <a:spLocks noGrp="1"/>
          </p:cNvSpPr>
          <p:nvPr>
            <p:ph type="sldNum" idx="12"/>
          </p:nvPr>
        </p:nvSpPr>
        <p:spPr>
          <a:xfrm>
            <a:off x="3884612" y="8685213"/>
            <a:ext cx="2971799" cy="457200"/>
          </a:xfrm>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82139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132"/>
          <p:cNvSpPr txBox="1">
            <a:spLocks noGrp="1"/>
          </p:cNvSpPr>
          <p:nvPr>
            <p:ph type="body" idx="1"/>
          </p:nvPr>
        </p:nvSpPr>
        <p:spPr>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mn-lt"/>
                <a:ea typeface="Calibri"/>
                <a:cs typeface="Calibri"/>
                <a:sym typeface="Calibri"/>
              </a:rPr>
              <a:t>LECTURE NOTES:</a:t>
            </a:r>
          </a:p>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Marketing encompasses a wide range of activities, beyond simple functions such as sales and advertising. They are: supply chain management and retailing, branding and new product development, market research, segmentation/targeting/positioning, other promotional mix elements.</a:t>
            </a:r>
          </a:p>
          <a:p>
            <a:pPr marL="0" marR="0" lvl="0" indent="0" algn="l" rtl="0">
              <a:spcBef>
                <a:spcPts val="0"/>
              </a:spcBef>
              <a:buSzPct val="25000"/>
              <a:buNone/>
            </a:pPr>
            <a:endParaRPr sz="1200" b="0" i="0" u="none" strike="noStrike" cap="none" dirty="0">
              <a:solidFill>
                <a:schemeClr val="dk1"/>
              </a:solidFill>
              <a:latin typeface="+mn-lt"/>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Marketing activities affect, and are in turn affected</a:t>
            </a:r>
            <a:r>
              <a:rPr lang="en-US" sz="1200" b="0" i="0" u="none" strike="sngStrike" cap="none" dirty="0">
                <a:solidFill>
                  <a:schemeClr val="dk1"/>
                </a:solidFill>
                <a:latin typeface="+mn-lt"/>
                <a:ea typeface="Calibri"/>
                <a:cs typeface="Calibri"/>
                <a:sym typeface="Calibri"/>
              </a:rPr>
              <a:t>,</a:t>
            </a:r>
            <a:r>
              <a:rPr lang="en-US" sz="1200" b="0" i="0" u="none" strike="noStrike" cap="none" dirty="0">
                <a:solidFill>
                  <a:schemeClr val="dk1"/>
                </a:solidFill>
                <a:latin typeface="+mn-lt"/>
                <a:ea typeface="Calibri"/>
                <a:cs typeface="Calibri"/>
                <a:sym typeface="Calibri"/>
              </a:rPr>
              <a:t> by, the firm’s other operations. Marketing managers work closely with personnel from other functional areas of the business. For instance:</a:t>
            </a:r>
          </a:p>
          <a:p>
            <a:pPr marL="0" marR="0" lvl="0" indent="0" algn="l" rtl="0">
              <a:spcBef>
                <a:spcPts val="0"/>
              </a:spcBef>
              <a:buSzPct val="25000"/>
              <a:buNone/>
            </a:pPr>
            <a:endParaRPr sz="1200" b="0" i="0" u="none" strike="noStrike" cap="none" dirty="0">
              <a:solidFill>
                <a:schemeClr val="dk1"/>
              </a:solidFill>
              <a:latin typeface="+mn-lt"/>
              <a:ea typeface="Calibri"/>
              <a:cs typeface="Calibri"/>
              <a:sym typeface="Calibri"/>
            </a:endParaRPr>
          </a:p>
          <a:p>
            <a:pPr marL="0" marR="0" lvl="0" indent="0" algn="l" rtl="0">
              <a:spcBef>
                <a:spcPts val="0"/>
              </a:spcBef>
              <a:buClr>
                <a:schemeClr val="dk1"/>
              </a:buClr>
              <a:buSzPct val="100000"/>
              <a:buFont typeface="Calibri"/>
              <a:buChar char="•"/>
            </a:pPr>
            <a:r>
              <a:rPr lang="en-US" sz="1200" b="0" i="0" u="none" strike="noStrike" cap="none" dirty="0">
                <a:solidFill>
                  <a:schemeClr val="dk1"/>
                </a:solidFill>
                <a:latin typeface="+mn-lt"/>
                <a:ea typeface="Calibri"/>
                <a:cs typeface="Calibri"/>
                <a:sym typeface="Calibri"/>
              </a:rPr>
              <a:t>Marketers work with accounting and finance in managing products, determining profitable prices, and setting marketing budgets.</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latin typeface="+mn-lt"/>
                <a:ea typeface="Calibri"/>
                <a:cs typeface="Calibri"/>
                <a:sym typeface="Calibri"/>
              </a:rPr>
              <a:t>Marketers work with operations to make sure products are produced in right quantities and on time.</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latin typeface="+mn-lt"/>
                <a:ea typeface="Calibri"/>
                <a:cs typeface="Calibri"/>
                <a:sym typeface="Calibri"/>
              </a:rPr>
              <a:t>Marketers work with R&amp;D specialists and engineers to create and commercialize new product concepts.</a:t>
            </a:r>
          </a:p>
          <a:p>
            <a:pPr marL="0" marR="0" lvl="0" indent="0" algn="l" rtl="0">
              <a:spcBef>
                <a:spcPts val="0"/>
              </a:spcBef>
              <a:buClr>
                <a:schemeClr val="dk1"/>
              </a:buClr>
              <a:buSzPct val="100000"/>
              <a:buFont typeface="Calibri"/>
              <a:buNone/>
            </a:pPr>
            <a:endParaRPr sz="1200" b="0" i="0" u="none" strike="noStrike" cap="none" dirty="0">
              <a:solidFill>
                <a:schemeClr val="dk1"/>
              </a:solidFill>
              <a:latin typeface="+mn-lt"/>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Marketing is a process by which managers determine and implement the strategies that will help the firm achieve its long-term objectives.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6" name="Slide Number Placeholder 3"/>
          <p:cNvSpPr>
            <a:spLocks noGrp="1"/>
          </p:cNvSpPr>
          <p:nvPr>
            <p:ph type="sldNum" idx="12"/>
          </p:nvPr>
        </p:nvSpPr>
        <p:spPr>
          <a:xfrm>
            <a:off x="3884612" y="8685213"/>
            <a:ext cx="2971799" cy="457200"/>
          </a:xfrm>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9810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63575"/>
            <a:ext cx="4572000" cy="3429000"/>
          </a:xfrm>
        </p:spPr>
      </p:sp>
      <p:sp>
        <p:nvSpPr>
          <p:cNvPr id="5" name="Notes Placeholder 141"/>
          <p:cNvSpPr txBox="1">
            <a:spLocks noGrp="1"/>
          </p:cNvSpPr>
          <p:nvPr>
            <p:ph type="body" idx="1"/>
          </p:nvPr>
        </p:nvSpPr>
        <p:spPr>
          <a:xfrm>
            <a:off x="685800" y="4320540"/>
            <a:ext cx="5486399" cy="46405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0" u="none" strike="noStrike" cap="none" dirty="0">
                <a:solidFill>
                  <a:schemeClr val="dk1"/>
                </a:solidFill>
                <a:latin typeface="+mn-lt"/>
                <a:ea typeface="Calibri"/>
                <a:cs typeface="Calibri"/>
                <a:sym typeface="Calibri"/>
              </a:rPr>
              <a:t>LECTURE NOTES:</a:t>
            </a:r>
          </a:p>
          <a:p>
            <a:pPr marL="0" marR="0" lvl="0" indent="0" algn="l" rtl="0">
              <a:spcBef>
                <a:spcPts val="0"/>
              </a:spcBef>
              <a:buClr>
                <a:schemeClr val="dk1"/>
              </a:buClr>
              <a:buSzPct val="100000"/>
              <a:buFont typeface="Calibri"/>
              <a:buChar char="•"/>
            </a:pPr>
            <a:r>
              <a:rPr lang="en-US" sz="1000" b="0" i="0" u="none" strike="noStrike" cap="none" dirty="0">
                <a:solidFill>
                  <a:schemeClr val="dk1"/>
                </a:solidFill>
                <a:latin typeface="+mn-lt"/>
                <a:ea typeface="Calibri"/>
                <a:cs typeface="Calibri"/>
                <a:sym typeface="Calibri"/>
              </a:rPr>
              <a:t>The marketing mix consists of the tools used by the organization to create a desired response among its target market, and is commonly referred to as the 4 Ps.</a:t>
            </a:r>
          </a:p>
          <a:p>
            <a:pPr marL="0" marR="0" lvl="0" indent="0" algn="l" rtl="0">
              <a:spcBef>
                <a:spcPts val="0"/>
              </a:spcBef>
              <a:buClr>
                <a:schemeClr val="dk1"/>
              </a:buClr>
              <a:buSzPct val="100000"/>
              <a:buFont typeface="Calibri"/>
              <a:buChar char="•"/>
            </a:pPr>
            <a:r>
              <a:rPr lang="en-US" sz="1000" b="0" i="0" u="none" strike="noStrike" cap="none" dirty="0">
                <a:solidFill>
                  <a:schemeClr val="dk1"/>
                </a:solidFill>
                <a:latin typeface="+mn-lt"/>
                <a:ea typeface="Calibri"/>
                <a:cs typeface="Calibri"/>
                <a:sym typeface="Calibri"/>
              </a:rPr>
              <a:t>Each of the four Ps represents a piece of the puzzle which must be solved to successfully market the product. The product, price, place</a:t>
            </a:r>
            <a:r>
              <a:rPr lang="en-US" sz="1000" b="0" i="0" u="sng" strike="noStrike" cap="none" dirty="0">
                <a:solidFill>
                  <a:srgbClr val="0070C0"/>
                </a:solidFill>
                <a:latin typeface="+mn-lt"/>
                <a:ea typeface="Calibri"/>
                <a:cs typeface="Calibri"/>
                <a:sym typeface="Calibri"/>
              </a:rPr>
              <a:t>,</a:t>
            </a:r>
            <a:r>
              <a:rPr lang="en-US" sz="1000" b="0" i="0" u="none" strike="noStrike" cap="none" dirty="0">
                <a:solidFill>
                  <a:schemeClr val="dk1"/>
                </a:solidFill>
                <a:latin typeface="+mn-lt"/>
                <a:ea typeface="Calibri"/>
                <a:cs typeface="Calibri"/>
                <a:sym typeface="Calibri"/>
              </a:rPr>
              <a:t> and promotion decisions are entirely interdependent, as symbolized by the fact that the puzzle pieces lock together.</a:t>
            </a:r>
          </a:p>
          <a:p>
            <a:pPr marL="0" marR="0" lvl="0" indent="0" algn="l" rtl="0">
              <a:spcBef>
                <a:spcPts val="0"/>
              </a:spcBef>
              <a:buClr>
                <a:schemeClr val="dk1"/>
              </a:buClr>
              <a:buSzPct val="100000"/>
              <a:buFont typeface="Calibri"/>
              <a:buChar char="•"/>
            </a:pPr>
            <a:r>
              <a:rPr lang="en-US" sz="1000" b="1" i="0" u="none" strike="noStrike" cap="none" dirty="0">
                <a:solidFill>
                  <a:schemeClr val="dk1"/>
                </a:solidFill>
                <a:latin typeface="+mn-lt"/>
                <a:ea typeface="Calibri"/>
                <a:cs typeface="Calibri"/>
                <a:sym typeface="Calibri"/>
              </a:rPr>
              <a:t>Product</a:t>
            </a:r>
            <a:r>
              <a:rPr lang="en-US" sz="1000" b="0" i="0" u="none" strike="noStrike" cap="none" dirty="0">
                <a:solidFill>
                  <a:schemeClr val="dk1"/>
                </a:solidFill>
                <a:latin typeface="+mn-lt"/>
                <a:ea typeface="Calibri"/>
                <a:cs typeface="Calibri"/>
                <a:sym typeface="Calibri"/>
              </a:rPr>
              <a:t>—product aspects include all aspects of the product design, its packaging, and any associated aspects (such as warranty and free delivery).  Determining the specific combination of benefits sought by consumers is a key marketing task.</a:t>
            </a:r>
          </a:p>
          <a:p>
            <a:pPr marL="0" marR="0" lvl="0" indent="0" algn="l" rtl="0">
              <a:spcBef>
                <a:spcPts val="0"/>
              </a:spcBef>
              <a:buClr>
                <a:schemeClr val="dk1"/>
              </a:buClr>
              <a:buSzPct val="100000"/>
              <a:buFont typeface="Calibri"/>
              <a:buChar char="•"/>
            </a:pPr>
            <a:r>
              <a:rPr lang="en-US" sz="1000" b="1" i="0" u="none" strike="noStrike" cap="none" dirty="0">
                <a:solidFill>
                  <a:schemeClr val="dk1"/>
                </a:solidFill>
                <a:latin typeface="+mn-lt"/>
                <a:ea typeface="Calibri"/>
                <a:cs typeface="Calibri"/>
                <a:sym typeface="Calibri"/>
              </a:rPr>
              <a:t>Promotion</a:t>
            </a:r>
            <a:r>
              <a:rPr lang="en-US" sz="1000" b="0" i="0" u="none" strike="noStrike" cap="none" dirty="0">
                <a:solidFill>
                  <a:schemeClr val="dk1"/>
                </a:solidFill>
                <a:latin typeface="+mn-lt"/>
                <a:ea typeface="Calibri"/>
                <a:cs typeface="Calibri"/>
                <a:sym typeface="Calibri"/>
              </a:rPr>
              <a:t>—includes all activities marketers undertake to inform consumers about their product.  Many marketers now refer to promotion as marketing communications, and includes advertising, personal selling, publicity and sales promotion activities directed at both consumers and the traders (retailers and wholesalers) who aid in the distribution of the product.</a:t>
            </a:r>
          </a:p>
          <a:p>
            <a:pPr marL="0" marR="0" lvl="0" indent="0" algn="l" rtl="0">
              <a:spcBef>
                <a:spcPts val="0"/>
              </a:spcBef>
              <a:buClr>
                <a:schemeClr val="dk1"/>
              </a:buClr>
              <a:buSzPct val="100000"/>
              <a:buFont typeface="Calibri"/>
              <a:buChar char="•"/>
            </a:pPr>
            <a:r>
              <a:rPr lang="en-US" sz="1000" b="1" i="0" u="none" strike="noStrike" cap="none" dirty="0">
                <a:solidFill>
                  <a:schemeClr val="dk1"/>
                </a:solidFill>
                <a:latin typeface="+mn-lt"/>
                <a:ea typeface="Calibri"/>
                <a:cs typeface="Calibri"/>
                <a:sym typeface="Calibri"/>
              </a:rPr>
              <a:t>Price</a:t>
            </a:r>
            <a:r>
              <a:rPr lang="en-US" sz="1000" b="0" i="0" u="none" strike="noStrike" cap="none" dirty="0">
                <a:solidFill>
                  <a:schemeClr val="dk1"/>
                </a:solidFill>
                <a:latin typeface="+mn-lt"/>
                <a:ea typeface="Calibri"/>
                <a:cs typeface="Calibri"/>
                <a:sym typeface="Calibri"/>
              </a:rPr>
              <a:t> – the amount the consumer must exchange in order to receive the product or service offering.  Higher prices can communicate higher quality for some goods.  Marketers often lower price via sales promotions in order to increase demand.</a:t>
            </a:r>
          </a:p>
          <a:p>
            <a:pPr marL="0" marR="0" lvl="0" indent="0" algn="l" rtl="0">
              <a:spcBef>
                <a:spcPts val="0"/>
              </a:spcBef>
              <a:buClr>
                <a:schemeClr val="dk1"/>
              </a:buClr>
              <a:buSzPct val="100000"/>
              <a:buFont typeface="Calibri"/>
              <a:buChar char="•"/>
            </a:pPr>
            <a:r>
              <a:rPr lang="en-US" sz="1000" b="1" i="0" u="none" strike="noStrike" cap="none" dirty="0">
                <a:solidFill>
                  <a:schemeClr val="dk1"/>
                </a:solidFill>
                <a:latin typeface="+mn-lt"/>
                <a:ea typeface="Calibri"/>
                <a:cs typeface="Calibri"/>
                <a:sym typeface="Calibri"/>
              </a:rPr>
              <a:t>Place</a:t>
            </a:r>
            <a:r>
              <a:rPr lang="en-US" sz="1000" b="0" i="0" u="none" strike="noStrike" cap="none" dirty="0">
                <a:solidFill>
                  <a:schemeClr val="dk1"/>
                </a:solidFill>
                <a:latin typeface="+mn-lt"/>
                <a:ea typeface="Calibri"/>
                <a:cs typeface="Calibri"/>
                <a:sym typeface="Calibri"/>
              </a:rPr>
              <a:t> – this “P” is key to making the product available to consumers at the desired time and location.  Place decisions are closely tied to the supply chain – the set of firms that work together to get a product from a producer to a consumer.</a:t>
            </a:r>
          </a:p>
          <a:p>
            <a:pPr marL="0" marR="0" lvl="0" indent="0" algn="l" rtl="0">
              <a:spcBef>
                <a:spcPts val="0"/>
              </a:spcBef>
              <a:buSzPct val="25000"/>
              <a:buNone/>
            </a:pPr>
            <a:endParaRPr sz="1000" b="0" i="0" u="none" strike="noStrike" cap="none" dirty="0">
              <a:solidFill>
                <a:schemeClr val="dk1"/>
              </a:solidFill>
              <a:latin typeface="+mn-lt"/>
              <a:ea typeface="Calibri"/>
              <a:cs typeface="Calibri"/>
              <a:sym typeface="Calibri"/>
            </a:endParaRPr>
          </a:p>
          <a:p>
            <a:pPr marL="0" marR="0" lvl="0" indent="0" algn="l" rtl="0">
              <a:spcBef>
                <a:spcPts val="0"/>
              </a:spcBef>
              <a:buSzPct val="25000"/>
              <a:buNone/>
            </a:pPr>
            <a:endParaRPr sz="1000" b="0" i="0" u="none" strike="noStrike" cap="none" dirty="0">
              <a:solidFill>
                <a:schemeClr val="dk1"/>
              </a:solidFill>
              <a:latin typeface="+mn-lt"/>
              <a:ea typeface="Calibri"/>
              <a:cs typeface="Calibri"/>
              <a:sym typeface="Calibri"/>
            </a:endParaRPr>
          </a:p>
          <a:p>
            <a:pPr marL="0" marR="0" lvl="0" indent="0" algn="l" rtl="0">
              <a:spcBef>
                <a:spcPts val="0"/>
              </a:spcBef>
              <a:buSzPct val="25000"/>
              <a:buNone/>
            </a:pPr>
            <a:endParaRPr sz="1000" b="0" i="0" u="none" strike="noStrike" cap="none" dirty="0">
              <a:solidFill>
                <a:schemeClr val="dk1"/>
              </a:solidFill>
              <a:latin typeface="+mn-lt"/>
              <a:ea typeface="Calibri"/>
              <a:cs typeface="Calibri"/>
              <a:sym typeface="Calibri"/>
            </a:endParaRPr>
          </a:p>
        </p:txBody>
      </p:sp>
      <p:sp>
        <p:nvSpPr>
          <p:cNvPr id="6" name="Slide Number Placeholder 3"/>
          <p:cNvSpPr>
            <a:spLocks noGrp="1"/>
          </p:cNvSpPr>
          <p:nvPr>
            <p:ph type="sldNum" idx="12"/>
          </p:nvPr>
        </p:nvSpPr>
        <p:spPr>
          <a:xfrm>
            <a:off x="3884612" y="8685213"/>
            <a:ext cx="2971799" cy="457200"/>
          </a:xfrm>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19371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549275"/>
            <a:ext cx="4572000" cy="3429000"/>
          </a:xfrm>
        </p:spPr>
      </p:sp>
      <p:sp>
        <p:nvSpPr>
          <p:cNvPr id="5" name="Notes Placeholder 150"/>
          <p:cNvSpPr txBox="1">
            <a:spLocks noGrp="1"/>
          </p:cNvSpPr>
          <p:nvPr>
            <p:ph type="body" idx="1"/>
          </p:nvPr>
        </p:nvSpPr>
        <p:spPr>
          <a:xfrm>
            <a:off x="685800" y="4206240"/>
            <a:ext cx="5486399" cy="44805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mn-lt"/>
                <a:ea typeface="Calibri"/>
                <a:cs typeface="Calibri"/>
                <a:sym typeface="Calibri"/>
              </a:rPr>
              <a:t>LECTURE NOTES:</a:t>
            </a:r>
          </a:p>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An EXCHANGE RELATIONSHIP is at the heart of every marketing act. Marketing activities are implemented to facilitate mutually beneficial exchanges between parties.</a:t>
            </a:r>
          </a:p>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In order for an exchange to take place, certain conditions must be met. If all conditions are not met, no exchange.</a:t>
            </a:r>
          </a:p>
          <a:p>
            <a:pPr marL="0" marR="0" lvl="0" indent="0" algn="l" rtl="0">
              <a:spcBef>
                <a:spcPts val="0"/>
              </a:spcBef>
              <a:buSzPct val="25000"/>
              <a:buNone/>
            </a:pPr>
            <a:endParaRPr sz="1200" b="0" i="0" u="none" strike="noStrike" cap="none" dirty="0">
              <a:solidFill>
                <a:schemeClr val="dk1"/>
              </a:solidFill>
              <a:latin typeface="+mn-lt"/>
              <a:ea typeface="Calibri"/>
              <a:cs typeface="Calibri"/>
              <a:sym typeface="Calibri"/>
            </a:endParaRPr>
          </a:p>
          <a:p>
            <a:pPr marL="0" marR="0" lvl="0" indent="0" algn="l" rtl="0">
              <a:spcBef>
                <a:spcPts val="0"/>
              </a:spcBef>
              <a:buSzPct val="25000"/>
              <a:buNone/>
            </a:pPr>
            <a:r>
              <a:rPr lang="en-US" sz="1200" b="1" i="0" u="none" strike="noStrike" cap="none" dirty="0">
                <a:solidFill>
                  <a:schemeClr val="dk1"/>
                </a:solidFill>
                <a:latin typeface="+mn-lt"/>
                <a:ea typeface="Calibri"/>
                <a:cs typeface="Calibri"/>
                <a:sym typeface="Calibri"/>
              </a:rPr>
              <a:t>DISCUSSION NOTE:</a:t>
            </a:r>
            <a:r>
              <a:rPr lang="en-US" sz="1200" b="0" i="0" u="none" strike="noStrike" cap="none" dirty="0">
                <a:solidFill>
                  <a:schemeClr val="dk1"/>
                </a:solidFill>
                <a:latin typeface="+mn-lt"/>
                <a:ea typeface="Calibri"/>
                <a:cs typeface="Calibri"/>
                <a:sym typeface="Calibri"/>
              </a:rPr>
              <a:t>  </a:t>
            </a:r>
          </a:p>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It may be helpful to discuss the exchange process in detail for one or more products/services.</a:t>
            </a:r>
          </a:p>
          <a:p>
            <a:pPr marL="0" marR="0" lvl="0" indent="0" algn="l" rtl="0">
              <a:spcBef>
                <a:spcPts val="0"/>
              </a:spcBef>
              <a:buSzPct val="25000"/>
              <a:buNone/>
            </a:pPr>
            <a:r>
              <a:rPr lang="en-US" sz="1200" b="1" i="0" u="none" strike="noStrike" cap="none" dirty="0">
                <a:solidFill>
                  <a:schemeClr val="dk1"/>
                </a:solidFill>
                <a:latin typeface="+mn-lt"/>
                <a:ea typeface="Calibri"/>
                <a:cs typeface="Calibri"/>
                <a:sym typeface="Calibri"/>
              </a:rPr>
              <a:t>Examples</a:t>
            </a:r>
            <a:r>
              <a:rPr lang="en-US" sz="1200" b="0" i="0" u="none" strike="noStrike" cap="none" dirty="0">
                <a:solidFill>
                  <a:schemeClr val="dk1"/>
                </a:solidFill>
                <a:latin typeface="+mn-lt"/>
                <a:ea typeface="Calibri"/>
                <a:cs typeface="Calibri"/>
                <a:sym typeface="Calibri"/>
              </a:rPr>
              <a:t>:</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latin typeface="+mn-lt"/>
                <a:ea typeface="Calibri"/>
                <a:cs typeface="Calibri"/>
                <a:sym typeface="Calibri"/>
              </a:rPr>
              <a:t>New car purchase: Consumers exchange money, and possibly an older vehicle (trade-in)</a:t>
            </a:r>
            <a:br>
              <a:rPr lang="en-US" sz="1200" b="0" i="0" u="none" strike="noStrike" cap="none" dirty="0">
                <a:solidFill>
                  <a:schemeClr val="dk1"/>
                </a:solidFill>
                <a:latin typeface="+mn-lt"/>
                <a:ea typeface="Calibri"/>
                <a:cs typeface="Calibri"/>
                <a:sym typeface="Calibri"/>
              </a:rPr>
            </a:br>
            <a:r>
              <a:rPr lang="en-US" sz="1200" b="0" i="0" u="none" strike="noStrike" cap="none" dirty="0">
                <a:solidFill>
                  <a:schemeClr val="dk1"/>
                </a:solidFill>
                <a:latin typeface="+mn-lt"/>
                <a:ea typeface="Calibri"/>
                <a:cs typeface="Calibri"/>
                <a:sym typeface="Calibri"/>
              </a:rPr>
              <a:t>Dealership returns a physical auto, with warranty, and perhaps other add-ons (such as an introductory On*Star or XM radio subscription)</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latin typeface="+mn-lt"/>
                <a:ea typeface="Calibri"/>
                <a:cs typeface="Calibri"/>
                <a:sym typeface="Calibri"/>
              </a:rPr>
              <a:t>Vacation resort: Consumers exchange money and their precious/limited vacation time</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latin typeface="+mn-lt"/>
                <a:ea typeface="Calibri"/>
                <a:cs typeface="Calibri"/>
                <a:sym typeface="Calibri"/>
              </a:rPr>
              <a:t>Resort exchanges lodging, and potentially other services (depending upon whether it is an all inclusive), such as food, beverages, access to recreational facilities (pool, tennis courts, beach, wind surfers, etc.)</a:t>
            </a:r>
          </a:p>
          <a:p>
            <a:pPr marL="0" marR="0" lvl="0" indent="0" algn="l" rtl="0">
              <a:spcBef>
                <a:spcPts val="0"/>
              </a:spcBef>
              <a:buClr>
                <a:schemeClr val="dk1"/>
              </a:buClr>
              <a:buSzPct val="100000"/>
              <a:buFont typeface="Calibri"/>
              <a:buChar char="•"/>
            </a:pPr>
            <a:r>
              <a:rPr lang="en-US" sz="1200" b="0" i="0" u="none" strike="noStrike" cap="none" dirty="0">
                <a:solidFill>
                  <a:schemeClr val="dk1"/>
                </a:solidFill>
                <a:latin typeface="+mn-lt"/>
                <a:ea typeface="Calibri"/>
                <a:cs typeface="Calibri"/>
                <a:sym typeface="Calibri"/>
              </a:rPr>
              <a:t>Politicians: Consumers exchange their vote (voters), time and effort (campaign staff), and potentially money (political campaign contributors)</a:t>
            </a:r>
            <a:r>
              <a:rPr lang="en-US" sz="1200" b="0" i="0" u="sng" strike="noStrike" cap="none" dirty="0">
                <a:solidFill>
                  <a:srgbClr val="0070C0"/>
                </a:solidFill>
                <a:latin typeface="+mn-lt"/>
                <a:ea typeface="Calibri"/>
                <a:cs typeface="Calibri"/>
                <a:sym typeface="Calibri"/>
              </a:rPr>
              <a:t>.</a:t>
            </a:r>
            <a:r>
              <a:rPr lang="en-US" sz="1200" b="0" i="0" u="none" strike="noStrike" cap="none" dirty="0">
                <a:solidFill>
                  <a:schemeClr val="dk1"/>
                </a:solidFill>
                <a:latin typeface="+mn-lt"/>
                <a:ea typeface="Calibri"/>
                <a:cs typeface="Calibri"/>
                <a:sym typeface="Calibri"/>
              </a:rPr>
              <a:t> Politicians exchange promises in terms of how they intend to govern in the future if elected</a:t>
            </a:r>
          </a:p>
          <a:p>
            <a:pPr marL="0" marR="0" lvl="0" indent="0" algn="l" rtl="0">
              <a:spcBef>
                <a:spcPts val="0"/>
              </a:spcBef>
              <a:buSzPct val="25000"/>
              <a:buNone/>
            </a:pPr>
            <a:endParaRPr sz="1200" b="0" i="0" u="none" strike="noStrike" cap="none" dirty="0">
              <a:solidFill>
                <a:schemeClr val="dk1"/>
              </a:solidFill>
              <a:latin typeface="+mn-lt"/>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mn-lt"/>
              <a:ea typeface="Calibri"/>
              <a:cs typeface="Calibri"/>
              <a:sym typeface="Calibri"/>
            </a:endParaRPr>
          </a:p>
        </p:txBody>
      </p:sp>
      <p:sp>
        <p:nvSpPr>
          <p:cNvPr id="6" name="Slide Number Placeholder 3"/>
          <p:cNvSpPr>
            <a:spLocks noGrp="1"/>
          </p:cNvSpPr>
          <p:nvPr>
            <p:ph type="sldNum" idx="12"/>
          </p:nvPr>
        </p:nvSpPr>
        <p:spPr>
          <a:xfrm>
            <a:off x="3884612" y="8685213"/>
            <a:ext cx="2971799" cy="457200"/>
          </a:xfrm>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48348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159"/>
          <p:cNvSpPr txBox="1">
            <a:spLocks noGrp="1"/>
          </p:cNvSpPr>
          <p:nvPr>
            <p:ph type="body" idx="1"/>
          </p:nvPr>
        </p:nvSpPr>
        <p:spPr>
          <a:xfrm>
            <a:off x="685800" y="4343400"/>
            <a:ext cx="5486399" cy="46177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SzPct val="25000"/>
              <a:buNone/>
            </a:pPr>
            <a:r>
              <a:rPr lang="en-US" sz="1000" b="1" i="0" u="none" strike="noStrike" cap="none" dirty="0">
                <a:solidFill>
                  <a:schemeClr val="dk1"/>
                </a:solidFill>
                <a:latin typeface="+mn-lt"/>
                <a:ea typeface="Calibri"/>
                <a:cs typeface="Calibri"/>
                <a:sym typeface="Calibri"/>
              </a:rPr>
              <a:t>LECTURE NOTES:</a:t>
            </a:r>
          </a:p>
          <a:p>
            <a:pPr marL="0" marR="0" lvl="0" indent="0" algn="l" rtl="0">
              <a:lnSpc>
                <a:spcPct val="90000"/>
              </a:lnSpc>
              <a:spcBef>
                <a:spcPts val="0"/>
              </a:spcBef>
              <a:buClr>
                <a:schemeClr val="dk1"/>
              </a:buClr>
              <a:buSzPct val="100000"/>
              <a:buFont typeface="Calibri"/>
              <a:buChar char="•"/>
            </a:pPr>
            <a:r>
              <a:rPr lang="en-US" sz="1000" b="0" i="0" u="none" strike="noStrike" cap="none" dirty="0">
                <a:solidFill>
                  <a:schemeClr val="dk1"/>
                </a:solidFill>
                <a:latin typeface="+mn-lt"/>
                <a:ea typeface="Calibri"/>
                <a:cs typeface="Calibri"/>
                <a:sym typeface="Calibri"/>
              </a:rPr>
              <a:t>Any good, service or idea that can be marketers is a product.  Examples include the following:</a:t>
            </a:r>
          </a:p>
          <a:p>
            <a:pPr marL="0" marR="0" lvl="0" indent="0" algn="l" rtl="0">
              <a:lnSpc>
                <a:spcPct val="90000"/>
              </a:lnSpc>
              <a:spcBef>
                <a:spcPts val="0"/>
              </a:spcBef>
              <a:buClr>
                <a:schemeClr val="dk1"/>
              </a:buClr>
              <a:buSzPct val="100000"/>
              <a:buFont typeface="Calibri"/>
              <a:buChar char="•"/>
            </a:pPr>
            <a:r>
              <a:rPr lang="en-US" sz="1000" b="1" i="0" u="none" strike="noStrike" cap="none" dirty="0">
                <a:solidFill>
                  <a:schemeClr val="dk1"/>
                </a:solidFill>
                <a:latin typeface="+mn-lt"/>
                <a:ea typeface="Calibri"/>
                <a:cs typeface="Calibri"/>
                <a:sym typeface="Calibri"/>
              </a:rPr>
              <a:t>Consumer goods/services:</a:t>
            </a:r>
            <a:r>
              <a:rPr lang="en-US" sz="1000" b="0" i="0" u="none" strike="noStrike" cap="none" dirty="0">
                <a:solidFill>
                  <a:schemeClr val="dk1"/>
                </a:solidFill>
                <a:latin typeface="+mn-lt"/>
                <a:ea typeface="Calibri"/>
                <a:cs typeface="Calibri"/>
                <a:sym typeface="Calibri"/>
              </a:rPr>
              <a:t> Services are intangible products that we pay for and use but never own. Items that are purchased for personal or family use. Diet Dr. Pepper, hotels for leisure travelers, clothing, washing machines, copy services.  Services are intangible products that we pay for and use but never own. The ad on this slide is an example of services marketing (fencing company). </a:t>
            </a:r>
          </a:p>
          <a:p>
            <a:pPr marL="0" marR="0" lvl="0" indent="0" algn="l" rtl="0">
              <a:lnSpc>
                <a:spcPct val="90000"/>
              </a:lnSpc>
              <a:spcBef>
                <a:spcPts val="0"/>
              </a:spcBef>
              <a:buClr>
                <a:schemeClr val="dk1"/>
              </a:buClr>
              <a:buSzPct val="100000"/>
              <a:buFont typeface="Calibri"/>
              <a:buChar char="•"/>
            </a:pPr>
            <a:r>
              <a:rPr lang="en-US" sz="1000" b="1" i="0" u="none" strike="noStrike" cap="none" dirty="0">
                <a:solidFill>
                  <a:schemeClr val="dk1"/>
                </a:solidFill>
                <a:latin typeface="+mn-lt"/>
                <a:ea typeface="Calibri"/>
                <a:cs typeface="Calibri"/>
                <a:sym typeface="Calibri"/>
              </a:rPr>
              <a:t>Business-to-business (B2B) goods</a:t>
            </a:r>
            <a:r>
              <a:rPr lang="en-US" sz="1000" b="0" i="0" u="none" strike="noStrike" cap="none" dirty="0">
                <a:solidFill>
                  <a:schemeClr val="dk1"/>
                </a:solidFill>
                <a:latin typeface="+mn-lt"/>
                <a:ea typeface="Calibri"/>
                <a:cs typeface="Calibri"/>
                <a:sym typeface="Calibri"/>
              </a:rPr>
              <a:t>: Involves industrial goods such as raw materials, which are converted into goods for sale or component parts that are integrated into manufactured goods. May also include finished goods that are distributed for resale, or finished goods/supplies</a:t>
            </a:r>
            <a:r>
              <a:rPr lang="en-US" sz="1000" b="0" i="0" u="sng" strike="noStrike" cap="none" dirty="0">
                <a:solidFill>
                  <a:srgbClr val="0070C0"/>
                </a:solidFill>
                <a:latin typeface="+mn-lt"/>
                <a:ea typeface="Calibri"/>
                <a:cs typeface="Calibri"/>
                <a:sym typeface="Calibri"/>
              </a:rPr>
              <a:t>,</a:t>
            </a:r>
            <a:r>
              <a:rPr lang="en-US" sz="1000" b="0" i="0" u="none" strike="noStrike" cap="none" dirty="0">
                <a:solidFill>
                  <a:schemeClr val="dk1"/>
                </a:solidFill>
                <a:latin typeface="+mn-lt"/>
                <a:ea typeface="Calibri"/>
                <a:cs typeface="Calibri"/>
                <a:sym typeface="Calibri"/>
              </a:rPr>
              <a:t> that are used in operating a business. While the most visible aspect of e-commerce to you are those firms which sell </a:t>
            </a:r>
            <a:r>
              <a:rPr lang="en-US" sz="1000" b="0" i="0" u="none" strike="sngStrike" cap="none" dirty="0">
                <a:solidFill>
                  <a:schemeClr val="dk1"/>
                </a:solidFill>
                <a:latin typeface="+mn-lt"/>
                <a:ea typeface="Calibri"/>
                <a:cs typeface="Calibri"/>
                <a:sym typeface="Calibri"/>
              </a:rPr>
              <a:t>o </a:t>
            </a:r>
            <a:r>
              <a:rPr lang="en-US" sz="1000" b="0" i="0" u="none" strike="noStrike" cap="none" dirty="0">
                <a:solidFill>
                  <a:schemeClr val="dk1"/>
                </a:solidFill>
                <a:latin typeface="+mn-lt"/>
                <a:ea typeface="Calibri"/>
                <a:cs typeface="Calibri"/>
                <a:sym typeface="Calibri"/>
              </a:rPr>
              <a:t>over the Internet to consumers, the truth is that the majority of e-commerce occurs in the B2B arena.</a:t>
            </a:r>
          </a:p>
          <a:p>
            <a:pPr marL="0" marR="0" lvl="0" indent="0" algn="l" rtl="0">
              <a:lnSpc>
                <a:spcPct val="90000"/>
              </a:lnSpc>
              <a:spcBef>
                <a:spcPts val="0"/>
              </a:spcBef>
              <a:buClr>
                <a:schemeClr val="dk1"/>
              </a:buClr>
              <a:buSzPct val="100000"/>
              <a:buFont typeface="Calibri"/>
              <a:buChar char="•"/>
            </a:pPr>
            <a:r>
              <a:rPr lang="en-US" sz="1000" b="1" i="0" u="none" strike="noStrike" cap="none" dirty="0">
                <a:solidFill>
                  <a:schemeClr val="dk1"/>
                </a:solidFill>
                <a:latin typeface="+mn-lt"/>
                <a:ea typeface="Calibri"/>
                <a:cs typeface="Calibri"/>
                <a:sym typeface="Calibri"/>
              </a:rPr>
              <a:t>Not-for-profit marketing:</a:t>
            </a:r>
            <a:r>
              <a:rPr lang="en-US" sz="1000" b="0" i="0" u="none" strike="noStrike" cap="none" dirty="0">
                <a:solidFill>
                  <a:schemeClr val="dk1"/>
                </a:solidFill>
                <a:latin typeface="+mn-lt"/>
                <a:ea typeface="Calibri"/>
                <a:cs typeface="Calibri"/>
                <a:sym typeface="Calibri"/>
              </a:rPr>
              <a:t> Museums, zoos, churches and organizations such as the YMCA are considered not-for-profit entities, due to the fact that the fees charged are used to offset costs rather than to make a profit.</a:t>
            </a:r>
          </a:p>
          <a:p>
            <a:pPr marL="0" marR="0" lvl="0" indent="0" algn="l" rtl="0">
              <a:lnSpc>
                <a:spcPct val="90000"/>
              </a:lnSpc>
              <a:spcBef>
                <a:spcPts val="0"/>
              </a:spcBef>
              <a:buClr>
                <a:schemeClr val="dk1"/>
              </a:buClr>
              <a:buSzPct val="100000"/>
              <a:buFont typeface="Calibri"/>
              <a:buChar char="•"/>
            </a:pPr>
            <a:r>
              <a:rPr lang="en-US" sz="1000" b="1" i="0" u="none" strike="noStrike" cap="none" dirty="0">
                <a:solidFill>
                  <a:schemeClr val="dk1"/>
                </a:solidFill>
                <a:latin typeface="+mn-lt"/>
                <a:ea typeface="Calibri"/>
                <a:cs typeface="Calibri"/>
                <a:sym typeface="Calibri"/>
              </a:rPr>
              <a:t>Idea, Place, and People Marketing:</a:t>
            </a:r>
            <a:r>
              <a:rPr lang="en-US" sz="1000" b="0" i="0" u="none" strike="noStrike" cap="none" dirty="0">
                <a:solidFill>
                  <a:schemeClr val="dk1"/>
                </a:solidFill>
                <a:latin typeface="+mn-lt"/>
                <a:ea typeface="Calibri"/>
                <a:cs typeface="Calibri"/>
                <a:sym typeface="Calibri"/>
              </a:rPr>
              <a:t> Anti-smoking and anti-drinking and driving campaigns promote ideas; ads for Walt Disney World or the Bahamas market places, and ads for people may promote political candidates, celebrities or micro-celebrities (someone who is known by hundreds or thousands of Facebook friends, Twitter followers, or YouTube subscribers). </a:t>
            </a:r>
          </a:p>
          <a:p>
            <a:pPr marL="0" marR="0" lvl="0" indent="0" algn="l" rtl="0">
              <a:lnSpc>
                <a:spcPct val="90000"/>
              </a:lnSpc>
              <a:spcBef>
                <a:spcPts val="0"/>
              </a:spcBef>
              <a:buClr>
                <a:schemeClr val="dk1"/>
              </a:buClr>
              <a:buSzPct val="100000"/>
              <a:buFont typeface="Calibri"/>
              <a:buChar char="•"/>
            </a:pPr>
            <a:r>
              <a:rPr lang="en-US" sz="1000" b="0" i="0" u="none" strike="noStrike" cap="none" dirty="0">
                <a:solidFill>
                  <a:schemeClr val="dk1"/>
                </a:solidFill>
                <a:latin typeface="+mn-lt"/>
                <a:ea typeface="Calibri"/>
                <a:cs typeface="Calibri"/>
                <a:sym typeface="Calibri"/>
              </a:rPr>
              <a:t>LinkedIn </a:t>
            </a:r>
            <a:r>
              <a:rPr lang="en-US" sz="1000" b="0" i="0" u="none" strike="sngStrike" cap="none" dirty="0">
                <a:solidFill>
                  <a:schemeClr val="dk1"/>
                </a:solidFill>
                <a:latin typeface="+mn-lt"/>
                <a:ea typeface="Calibri"/>
                <a:cs typeface="Calibri"/>
                <a:sym typeface="Calibri"/>
              </a:rPr>
              <a:t>i</a:t>
            </a:r>
            <a:r>
              <a:rPr lang="en-US" sz="1000" b="0" i="0" u="none" strike="noStrike" cap="none" dirty="0">
                <a:solidFill>
                  <a:schemeClr val="dk1"/>
                </a:solidFill>
                <a:latin typeface="+mn-lt"/>
                <a:ea typeface="Calibri"/>
                <a:cs typeface="Calibri"/>
                <a:sym typeface="Calibri"/>
              </a:rPr>
              <a:t>s another example of a marketing venue that people can use to market themselves.</a:t>
            </a:r>
          </a:p>
          <a:p>
            <a:pPr marL="0" marR="0" lvl="0" indent="0" algn="l" rtl="0">
              <a:lnSpc>
                <a:spcPct val="90000"/>
              </a:lnSpc>
              <a:spcBef>
                <a:spcPts val="0"/>
              </a:spcBef>
              <a:buClr>
                <a:schemeClr val="dk1"/>
              </a:buClr>
              <a:buSzPct val="100000"/>
              <a:buFont typeface="Calibri"/>
              <a:buChar char="•"/>
            </a:pPr>
            <a:r>
              <a:rPr lang="en-US" sz="1000" b="0" i="0" u="none" strike="noStrike" cap="none" dirty="0">
                <a:solidFill>
                  <a:schemeClr val="dk1"/>
                </a:solidFill>
                <a:latin typeface="+mn-lt"/>
                <a:ea typeface="Calibri"/>
                <a:cs typeface="Calibri"/>
                <a:sym typeface="Calibri"/>
              </a:rPr>
              <a:t>The same concepts and techniques that apply in marketing celebrities may apply to how you can market yourself  via your own blog or YouTube video. In fact, you need to be very careful what information appears on your Facebook or Twitter feed; many potential employers search these venues to learn more applicants, and less than professional photos or musing can cost  you an interview or even a job.</a:t>
            </a:r>
          </a:p>
          <a:p>
            <a:pPr marL="0" marR="0" lvl="0" indent="0" algn="l" rtl="0">
              <a:spcBef>
                <a:spcPts val="0"/>
              </a:spcBef>
              <a:buSzPct val="25000"/>
              <a:buNone/>
            </a:pPr>
            <a:endParaRPr sz="1000" b="0" i="0" u="none" strike="noStrike" cap="none" dirty="0">
              <a:solidFill>
                <a:schemeClr val="dk1"/>
              </a:solidFill>
              <a:latin typeface="Calibri"/>
              <a:ea typeface="Calibri"/>
              <a:cs typeface="Calibri"/>
              <a:sym typeface="Calibri"/>
            </a:endParaRPr>
          </a:p>
        </p:txBody>
      </p:sp>
      <p:sp>
        <p:nvSpPr>
          <p:cNvPr id="6" name="Slide Number Placeholder 3"/>
          <p:cNvSpPr>
            <a:spLocks noGrp="1"/>
          </p:cNvSpPr>
          <p:nvPr>
            <p:ph type="sldNum" idx="12"/>
          </p:nvPr>
        </p:nvSpPr>
        <p:spPr>
          <a:xfrm>
            <a:off x="3884612" y="8685213"/>
            <a:ext cx="2971799" cy="457200"/>
          </a:xfrm>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7550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9" name="Shape 59"/>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0" name="Shape 60"/>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101600" marR="0" lvl="0" indent="0" algn="l" rtl="0">
              <a:spcBef>
                <a:spcPts val="1500"/>
              </a:spcBef>
              <a:buClr>
                <a:srgbClr val="007FA3"/>
              </a:buClr>
              <a:buSzPct val="100000"/>
              <a:buFont typeface="Arial"/>
              <a:buNone/>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2" name="Shape 6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t>‹#›</a:t>
            </a:fld>
            <a:endParaRPr lang="en-US" sz="900">
              <a:solidFill>
                <a:schemeClr val="lt1"/>
              </a:solidFill>
              <a:latin typeface="Arial"/>
              <a:ea typeface="Arial"/>
              <a:cs typeface="Arial"/>
              <a:sym typeface="Arial"/>
            </a:endParaRPr>
          </a:p>
        </p:txBody>
      </p:sp>
      <p:sp>
        <p:nvSpPr>
          <p:cNvPr id="8" name="Footer Placeholder 2"/>
          <p:cNvSpPr txBox="1">
            <a:spLocks/>
          </p:cNvSpPr>
          <p:nvPr userDrawn="1"/>
        </p:nvSpPr>
        <p:spPr>
          <a:xfrm>
            <a:off x="2538555" y="6365947"/>
            <a:ext cx="6206647" cy="28243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200" b="0" i="0" u="none" strike="noStrike" cap="none">
                <a:solidFill>
                  <a:srgbClr val="000000"/>
                </a:solidFill>
                <a:latin typeface="Verdana" panose="020B0604030504040204" pitchFamily="34" charset="0"/>
                <a:ea typeface="Verdana" panose="020B0604030504040204" pitchFamily="34" charset="0"/>
                <a:cs typeface="Verdana" panose="020B0604030504040204" pitchFamily="34"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b="0" dirty="0" smtClean="0"/>
              <a:t>Copyright © 2018, 2016, 2012 Pearson Education, Inc. All Rights Reserved.</a:t>
            </a:r>
            <a:endParaRPr lang="en-US" b="0" dirty="0"/>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0909D-D710-4A1B-9C9A-81AF4B7EF404}" type="datetimeFigureOut">
              <a:rPr lang="en-IN" smtClean="0"/>
              <a:t>11-08-2017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593128-0827-45C0-AF6B-38AE7B8259D0}" type="slidenum">
              <a:rPr lang="en-IN" smtClean="0"/>
              <a:t>‹#›</a:t>
            </a:fld>
            <a:endParaRPr lang="en-IN"/>
          </a:p>
        </p:txBody>
      </p:sp>
    </p:spTree>
    <p:extLst>
      <p:ext uri="{BB962C8B-B14F-4D97-AF65-F5344CB8AC3E}">
        <p14:creationId xmlns:p14="http://schemas.microsoft.com/office/powerpoint/2010/main" val="180969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D0909D-D710-4A1B-9C9A-81AF4B7EF404}" type="datetimeFigureOut">
              <a:rPr lang="en-IN" smtClean="0"/>
              <a:t>11-08-2017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593128-0827-45C0-AF6B-38AE7B8259D0}" type="slidenum">
              <a:rPr lang="en-IN" smtClean="0"/>
              <a:t>‹#›</a:t>
            </a:fld>
            <a:endParaRPr lang="en-IN"/>
          </a:p>
        </p:txBody>
      </p:sp>
    </p:spTree>
    <p:extLst>
      <p:ext uri="{BB962C8B-B14F-4D97-AF65-F5344CB8AC3E}">
        <p14:creationId xmlns:p14="http://schemas.microsoft.com/office/powerpoint/2010/main" val="3943725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0D0909D-D710-4A1B-9C9A-81AF4B7EF404}" type="datetimeFigureOut">
              <a:rPr lang="en-IN" smtClean="0"/>
              <a:t>11-08-2017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593128-0827-45C0-AF6B-38AE7B8259D0}" type="slidenum">
              <a:rPr lang="en-IN" smtClean="0"/>
              <a:t>‹#›</a:t>
            </a:fld>
            <a:endParaRPr lang="en-IN"/>
          </a:p>
        </p:txBody>
      </p:sp>
    </p:spTree>
    <p:extLst>
      <p:ext uri="{BB962C8B-B14F-4D97-AF65-F5344CB8AC3E}">
        <p14:creationId xmlns:p14="http://schemas.microsoft.com/office/powerpoint/2010/main" val="191145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0D0909D-D710-4A1B-9C9A-81AF4B7EF404}" type="datetimeFigureOut">
              <a:rPr lang="en-IN" smtClean="0"/>
              <a:t>11-08-2017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593128-0827-45C0-AF6B-38AE7B8259D0}" type="slidenum">
              <a:rPr lang="en-IN" smtClean="0"/>
              <a:t>‹#›</a:t>
            </a:fld>
            <a:endParaRPr lang="en-IN"/>
          </a:p>
        </p:txBody>
      </p:sp>
    </p:spTree>
    <p:extLst>
      <p:ext uri="{BB962C8B-B14F-4D97-AF65-F5344CB8AC3E}">
        <p14:creationId xmlns:p14="http://schemas.microsoft.com/office/powerpoint/2010/main" val="852166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lIns="91412" tIns="45707" rIns="91412" bIns="45707" rtlCol="0" anchor="ctr"/>
          <a:lstStyle/>
          <a:p>
            <a:pPr algn="ctr"/>
            <a:endParaRPr lang="en-US" dirty="0"/>
          </a:p>
        </p:txBody>
      </p:sp>
      <p:sp>
        <p:nvSpPr>
          <p:cNvPr id="2" name="Title 1"/>
          <p:cNvSpPr>
            <a:spLocks noGrp="1"/>
          </p:cNvSpPr>
          <p:nvPr>
            <p:ph type="ctrTitle"/>
          </p:nvPr>
        </p:nvSpPr>
        <p:spPr>
          <a:xfrm>
            <a:off x="685800" y="762002"/>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061" indent="0" algn="ctr">
              <a:buNone/>
              <a:defRPr>
                <a:solidFill>
                  <a:schemeClr val="tx1">
                    <a:tint val="75000"/>
                  </a:schemeClr>
                </a:solidFill>
              </a:defRPr>
            </a:lvl2pPr>
            <a:lvl3pPr marL="914123" indent="0" algn="ctr">
              <a:buNone/>
              <a:defRPr>
                <a:solidFill>
                  <a:schemeClr val="tx1">
                    <a:tint val="75000"/>
                  </a:schemeClr>
                </a:solidFill>
              </a:defRPr>
            </a:lvl3pPr>
            <a:lvl4pPr marL="1371184" indent="0" algn="ctr">
              <a:buNone/>
              <a:defRPr>
                <a:solidFill>
                  <a:schemeClr val="tx1">
                    <a:tint val="75000"/>
                  </a:schemeClr>
                </a:solidFill>
              </a:defRPr>
            </a:lvl4pPr>
            <a:lvl5pPr marL="1828245" indent="0" algn="ctr">
              <a:buNone/>
              <a:defRPr>
                <a:solidFill>
                  <a:schemeClr val="tx1">
                    <a:tint val="75000"/>
                  </a:schemeClr>
                </a:solidFill>
              </a:defRPr>
            </a:lvl5pPr>
            <a:lvl6pPr marL="2285307" indent="0" algn="ctr">
              <a:buNone/>
              <a:defRPr>
                <a:solidFill>
                  <a:schemeClr val="tx1">
                    <a:tint val="75000"/>
                  </a:schemeClr>
                </a:solidFill>
              </a:defRPr>
            </a:lvl6pPr>
            <a:lvl7pPr marL="2742369" indent="0" algn="ctr">
              <a:buNone/>
              <a:defRPr>
                <a:solidFill>
                  <a:schemeClr val="tx1">
                    <a:tint val="75000"/>
                  </a:schemeClr>
                </a:solidFill>
              </a:defRPr>
            </a:lvl7pPr>
            <a:lvl8pPr marL="3199430" indent="0" algn="ctr">
              <a:buNone/>
              <a:defRPr>
                <a:solidFill>
                  <a:schemeClr val="tx1">
                    <a:tint val="75000"/>
                  </a:schemeClr>
                </a:solidFill>
              </a:defRPr>
            </a:lvl8pPr>
            <a:lvl9pPr marL="3656492"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2DC2BE4-5FB9-4A20-AFB4-C88763024344}" type="datetime1">
              <a:rPr lang="en-US" smtClean="0"/>
              <a:t>8/11/2017</a:t>
            </a:fld>
            <a:endParaRPr lang="en-US" dirty="0"/>
          </a:p>
        </p:txBody>
      </p:sp>
      <p:sp>
        <p:nvSpPr>
          <p:cNvPr id="9" name="TextBox 8"/>
          <p:cNvSpPr txBox="1"/>
          <p:nvPr userDrawn="1"/>
        </p:nvSpPr>
        <p:spPr>
          <a:xfrm>
            <a:off x="1928813" y="6348435"/>
            <a:ext cx="6715125" cy="258844"/>
          </a:xfrm>
          <a:prstGeom prst="rect">
            <a:avLst/>
          </a:prstGeom>
          <a:noFill/>
        </p:spPr>
        <p:txBody>
          <a:bodyPr wrap="square" lIns="85584" tIns="42792" rIns="85584" bIns="42792" rtlCol="0">
            <a:spAutoFit/>
          </a:bodyPr>
          <a:lstStyle/>
          <a:p>
            <a:pPr marL="0" marR="0" indent="0" algn="r" defTabSz="855841" rtl="0" eaLnBrk="1" fontAlgn="auto" latinLnBrk="0" hangingPunct="1">
              <a:lnSpc>
                <a:spcPct val="100000"/>
              </a:lnSpc>
              <a:spcBef>
                <a:spcPts val="0"/>
              </a:spcBef>
              <a:spcAft>
                <a:spcPts val="0"/>
              </a:spcAft>
              <a:buClrTx/>
              <a:buSzTx/>
              <a:buFontTx/>
              <a:buNone/>
              <a:tabLst/>
              <a:defRPr/>
            </a:pPr>
            <a:r>
              <a:rPr lang="en-US" altLang="en-US" sz="11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1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1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91"/>
            <a:ext cx="918000" cy="279915"/>
          </a:xfrm>
          <a:prstGeom prst="rect">
            <a:avLst/>
          </a:prstGeom>
        </p:spPr>
      </p:pic>
    </p:spTree>
    <p:extLst>
      <p:ext uri="{BB962C8B-B14F-4D97-AF65-F5344CB8AC3E}">
        <p14:creationId xmlns:p14="http://schemas.microsoft.com/office/powerpoint/2010/main" val="1495362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4"/>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3"/>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2"/>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13C0E940-3A81-4241-B216-3157664806C1}" type="datetime1">
              <a:rPr lang="en-US" smtClean="0"/>
              <a:t>8/11/2017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91"/>
            <a:ext cx="918000" cy="279915"/>
          </a:xfrm>
          <a:prstGeom prst="rect">
            <a:avLst/>
          </a:prstGeom>
        </p:spPr>
      </p:pic>
      <p:sp>
        <p:nvSpPr>
          <p:cNvPr id="16" name="TextBox 15"/>
          <p:cNvSpPr txBox="1"/>
          <p:nvPr userDrawn="1"/>
        </p:nvSpPr>
        <p:spPr>
          <a:xfrm>
            <a:off x="2024063" y="6376790"/>
            <a:ext cx="6715125" cy="258844"/>
          </a:xfrm>
          <a:prstGeom prst="rect">
            <a:avLst/>
          </a:prstGeom>
          <a:noFill/>
        </p:spPr>
        <p:txBody>
          <a:bodyPr wrap="square" lIns="85584" tIns="42792" rIns="85584" bIns="42792" rtlCol="0">
            <a:spAutoFit/>
          </a:bodyPr>
          <a:lstStyle/>
          <a:p>
            <a:pPr marL="0" marR="0" indent="0" algn="r" defTabSz="855841" rtl="0" eaLnBrk="1" fontAlgn="auto" latinLnBrk="0" hangingPunct="1">
              <a:lnSpc>
                <a:spcPct val="100000"/>
              </a:lnSpc>
              <a:spcBef>
                <a:spcPts val="0"/>
              </a:spcBef>
              <a:spcAft>
                <a:spcPts val="0"/>
              </a:spcAft>
              <a:buClrTx/>
              <a:buSzTx/>
              <a:buFontTx/>
              <a:buNone/>
              <a:tabLst/>
              <a:defRPr/>
            </a:pPr>
            <a:r>
              <a:rPr lang="en-US" altLang="en-US" sz="11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1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1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1630368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4"/>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2"/>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230003BF-DCEE-47B4-AADC-DDB27A974F01}" type="datetime1">
              <a:rPr lang="en-US" smtClean="0"/>
              <a:t>8/11/2017</a:t>
            </a:fld>
            <a:endParaRPr lang="en-US" dirty="0"/>
          </a:p>
        </p:txBody>
      </p:sp>
    </p:spTree>
    <p:extLst>
      <p:ext uri="{BB962C8B-B14F-4D97-AF65-F5344CB8AC3E}">
        <p14:creationId xmlns:p14="http://schemas.microsoft.com/office/powerpoint/2010/main" val="880181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4"/>
            <a:ext cx="2133600" cy="182880"/>
          </a:xfrm>
        </p:spPr>
        <p:txBody>
          <a:bodyPr/>
          <a:lstStyle/>
          <a:p>
            <a:fld id="{62707A83-166C-4048-A929-3226EE68D6F2}" type="datetime1">
              <a:rPr lang="en-US" smtClean="0"/>
              <a:t>8/11/2017</a:t>
            </a:fld>
            <a:endParaRPr lang="en-US" dirty="0"/>
          </a:p>
        </p:txBody>
      </p:sp>
    </p:spTree>
    <p:extLst>
      <p:ext uri="{BB962C8B-B14F-4D97-AF65-F5344CB8AC3E}">
        <p14:creationId xmlns:p14="http://schemas.microsoft.com/office/powerpoint/2010/main" val="1695748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36" indent="-118836">
              <a:buClr>
                <a:srgbClr val="007FA3"/>
              </a:buClr>
              <a:buSzPct val="25000"/>
              <a:defRPr sz="1600"/>
            </a:lvl1pPr>
            <a:lvl2pPr marL="569740" indent="-285664">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1948ADC7-9937-4244-8B2F-A8881EF9692A}" type="datetime1">
              <a:rPr lang="en-US" smtClean="0"/>
              <a:t>8/11/2017</a:t>
            </a:fld>
            <a:endParaRPr lang="en-US" dirty="0"/>
          </a:p>
        </p:txBody>
      </p:sp>
    </p:spTree>
    <p:extLst>
      <p:ext uri="{BB962C8B-B14F-4D97-AF65-F5344CB8AC3E}">
        <p14:creationId xmlns:p14="http://schemas.microsoft.com/office/powerpoint/2010/main" val="847509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871FF48-F130-4192-85A4-D1274FF8508B}" type="datetime1">
              <a:rPr lang="en-US" smtClean="0"/>
              <a:t>8/11/2017</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91"/>
            <a:ext cx="918000" cy="279915"/>
          </a:xfrm>
          <a:prstGeom prst="rect">
            <a:avLst/>
          </a:prstGeom>
        </p:spPr>
      </p:pic>
      <p:sp>
        <p:nvSpPr>
          <p:cNvPr id="11" name="TextBox 10"/>
          <p:cNvSpPr txBox="1"/>
          <p:nvPr userDrawn="1"/>
        </p:nvSpPr>
        <p:spPr>
          <a:xfrm>
            <a:off x="1467716" y="6368942"/>
            <a:ext cx="6715125" cy="258844"/>
          </a:xfrm>
          <a:prstGeom prst="rect">
            <a:avLst/>
          </a:prstGeom>
          <a:noFill/>
        </p:spPr>
        <p:txBody>
          <a:bodyPr wrap="square" lIns="85584" tIns="42792" rIns="85584" bIns="42792" rtlCol="0">
            <a:spAutoFit/>
          </a:bodyPr>
          <a:lstStyle/>
          <a:p>
            <a:pPr marL="0" marR="0" indent="0" algn="r" defTabSz="855841" rtl="0" eaLnBrk="1" fontAlgn="auto" latinLnBrk="0" hangingPunct="1">
              <a:lnSpc>
                <a:spcPct val="100000"/>
              </a:lnSpc>
              <a:spcBef>
                <a:spcPts val="0"/>
              </a:spcBef>
              <a:spcAft>
                <a:spcPts val="0"/>
              </a:spcAft>
              <a:buClrTx/>
              <a:buSzTx/>
              <a:buFontTx/>
              <a:buNone/>
              <a:tabLst/>
              <a:defRPr/>
            </a:pPr>
            <a:r>
              <a:rPr lang="en-US" altLang="en-US" sz="11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1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1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4117695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8/11/2017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599733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2"/>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2"/>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FD51B73-E74A-4F65-9BC4-95F591BE33DA}" type="datetime1">
              <a:rPr lang="en-US" smtClean="0"/>
              <a:t>8/11/2017</a:t>
            </a:fld>
            <a:endParaRPr lang="en-US" dirty="0"/>
          </a:p>
        </p:txBody>
      </p:sp>
    </p:spTree>
    <p:extLst>
      <p:ext uri="{BB962C8B-B14F-4D97-AF65-F5344CB8AC3E}">
        <p14:creationId xmlns:p14="http://schemas.microsoft.com/office/powerpoint/2010/main" val="4179288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2"/>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9" y="3962400"/>
            <a:ext cx="7794627" cy="1752600"/>
          </a:xfrm>
        </p:spPr>
        <p:txBody>
          <a:bodyPr anchor="t">
            <a:noAutofit/>
          </a:bodyPr>
          <a:lstStyle>
            <a:lvl1pPr marL="0" indent="0">
              <a:spcBef>
                <a:spcPts val="0"/>
              </a:spcBef>
              <a:buNone/>
              <a:defRPr sz="1600">
                <a:solidFill>
                  <a:srgbClr val="007FA3"/>
                </a:solidFill>
              </a:defRPr>
            </a:lvl1pPr>
            <a:lvl2pPr marL="457061" indent="0">
              <a:buNone/>
              <a:defRPr sz="1800">
                <a:solidFill>
                  <a:schemeClr val="tx1">
                    <a:tint val="75000"/>
                  </a:schemeClr>
                </a:solidFill>
              </a:defRPr>
            </a:lvl2pPr>
            <a:lvl3pPr marL="914123" indent="0">
              <a:buNone/>
              <a:defRPr sz="1600">
                <a:solidFill>
                  <a:schemeClr val="tx1">
                    <a:tint val="75000"/>
                  </a:schemeClr>
                </a:solidFill>
              </a:defRPr>
            </a:lvl3pPr>
            <a:lvl4pPr marL="1371184" indent="0">
              <a:buNone/>
              <a:defRPr sz="1400">
                <a:solidFill>
                  <a:schemeClr val="tx1">
                    <a:tint val="75000"/>
                  </a:schemeClr>
                </a:solidFill>
              </a:defRPr>
            </a:lvl4pPr>
            <a:lvl5pPr marL="1828245" indent="0">
              <a:buNone/>
              <a:defRPr sz="1400">
                <a:solidFill>
                  <a:schemeClr val="tx1">
                    <a:tint val="75000"/>
                  </a:schemeClr>
                </a:solidFill>
              </a:defRPr>
            </a:lvl5pPr>
            <a:lvl6pPr marL="2285307" indent="0">
              <a:buNone/>
              <a:defRPr sz="1400">
                <a:solidFill>
                  <a:schemeClr val="tx1">
                    <a:tint val="75000"/>
                  </a:schemeClr>
                </a:solidFill>
              </a:defRPr>
            </a:lvl6pPr>
            <a:lvl7pPr marL="2742369" indent="0">
              <a:buNone/>
              <a:defRPr sz="1400">
                <a:solidFill>
                  <a:schemeClr val="tx1">
                    <a:tint val="75000"/>
                  </a:schemeClr>
                </a:solidFill>
              </a:defRPr>
            </a:lvl7pPr>
            <a:lvl8pPr marL="3199430" indent="0">
              <a:buNone/>
              <a:defRPr sz="1400">
                <a:solidFill>
                  <a:schemeClr val="tx1">
                    <a:tint val="75000"/>
                  </a:schemeClr>
                </a:solidFill>
              </a:defRPr>
            </a:lvl8pPr>
            <a:lvl9pPr marL="3656492"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B407609-E0BE-45FD-A6B8-AFC4007A0554}" type="datetime1">
              <a:rPr lang="en-US" smtClean="0"/>
              <a:t>8/11/2017</a:t>
            </a:fld>
            <a:endParaRPr lang="en-US" dirty="0"/>
          </a:p>
        </p:txBody>
      </p:sp>
    </p:spTree>
    <p:extLst>
      <p:ext uri="{BB962C8B-B14F-4D97-AF65-F5344CB8AC3E}">
        <p14:creationId xmlns:p14="http://schemas.microsoft.com/office/powerpoint/2010/main" val="1210918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C340778-ECE1-455B-8F31-6990314522EE}" type="datetime1">
              <a:rPr lang="en-US" smtClean="0"/>
              <a:t>8/11/2017</a:t>
            </a:fld>
            <a:endParaRPr lang="en-US" dirty="0"/>
          </a:p>
        </p:txBody>
      </p:sp>
    </p:spTree>
    <p:extLst>
      <p:ext uri="{BB962C8B-B14F-4D97-AF65-F5344CB8AC3E}">
        <p14:creationId xmlns:p14="http://schemas.microsoft.com/office/powerpoint/2010/main" val="1010282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EB90C0F5-39B9-48A7-927F-FDCEBE509286}" type="datetime1">
              <a:rPr lang="en-US" smtClean="0"/>
              <a:t>8/11/2017</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91"/>
            <a:ext cx="918000" cy="279915"/>
          </a:xfrm>
          <a:prstGeom prst="rect">
            <a:avLst/>
          </a:prstGeom>
        </p:spPr>
      </p:pic>
      <p:sp>
        <p:nvSpPr>
          <p:cNvPr id="8" name="TextBox 7"/>
          <p:cNvSpPr txBox="1"/>
          <p:nvPr userDrawn="1"/>
        </p:nvSpPr>
        <p:spPr>
          <a:xfrm>
            <a:off x="1571626" y="6376790"/>
            <a:ext cx="6715125" cy="258844"/>
          </a:xfrm>
          <a:prstGeom prst="rect">
            <a:avLst/>
          </a:prstGeom>
          <a:noFill/>
        </p:spPr>
        <p:txBody>
          <a:bodyPr wrap="square" lIns="85584" tIns="42792" rIns="85584" bIns="42792" rtlCol="0">
            <a:spAutoFit/>
          </a:bodyPr>
          <a:lstStyle/>
          <a:p>
            <a:pPr marL="0" marR="0" indent="0" algn="r" defTabSz="855841" rtl="0" eaLnBrk="1" fontAlgn="auto" latinLnBrk="0" hangingPunct="1">
              <a:lnSpc>
                <a:spcPct val="100000"/>
              </a:lnSpc>
              <a:spcBef>
                <a:spcPts val="0"/>
              </a:spcBef>
              <a:spcAft>
                <a:spcPts val="0"/>
              </a:spcAft>
              <a:buClrTx/>
              <a:buSzTx/>
              <a:buFontTx/>
              <a:buNone/>
              <a:tabLst/>
              <a:defRPr/>
            </a:pPr>
            <a:r>
              <a:rPr lang="en-US" altLang="en-US" sz="11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1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1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1120508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35F8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baseline="0">
                <a:latin typeface="Arial" pitchFamily="34" charset="0"/>
              </a:defRPr>
            </a:lvl1pPr>
            <a:lvl2pPr>
              <a:defRPr sz="2400" baseline="0">
                <a:latin typeface="Arial" pitchFamily="34" charset="0"/>
              </a:defRPr>
            </a:lvl2pPr>
            <a:lvl3pPr>
              <a:defRPr sz="2000" baseline="0">
                <a:latin typeface="Arial" pitchFamily="34" charset="0"/>
              </a:defRPr>
            </a:lvl3pPr>
            <a:lvl4pPr>
              <a:defRPr sz="1800" baseline="0">
                <a:latin typeface="Arial" pitchFamily="34" charset="0"/>
              </a:defRPr>
            </a:lvl4pPr>
            <a:lvl5pPr>
              <a:defRPr sz="1800" baseline="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baseline="0">
                <a:latin typeface="Arial" pitchFamily="34" charset="0"/>
              </a:defRPr>
            </a:lvl1pPr>
            <a:lvl2pPr>
              <a:defRPr sz="2400" baseline="0">
                <a:latin typeface="Arial" pitchFamily="34" charset="0"/>
              </a:defRPr>
            </a:lvl2pPr>
            <a:lvl3pPr>
              <a:defRPr sz="2000" baseline="0">
                <a:latin typeface="Arial" pitchFamily="34" charset="0"/>
              </a:defRPr>
            </a:lvl3pPr>
            <a:lvl4pPr>
              <a:defRPr sz="1800" baseline="0">
                <a:latin typeface="Arial" pitchFamily="34" charset="0"/>
              </a:defRPr>
            </a:lvl4pPr>
            <a:lvl5pPr>
              <a:defRPr sz="1800" baseline="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52487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4"/>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3"/>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2"/>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8"/>
            <a:ext cx="8595360" cy="235463"/>
          </a:xfrm>
          <a:prstGeom prst="rect">
            <a:avLst/>
          </a:prstGeom>
        </p:spPr>
        <p:txBody>
          <a:bodyPr lIns="91412" tIns="45707" rIns="91412" bIns="45707"/>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8/11/2017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6"/>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91"/>
            <a:ext cx="918000" cy="279915"/>
          </a:xfrm>
          <a:prstGeom prst="rect">
            <a:avLst/>
          </a:prstGeom>
        </p:spPr>
      </p:pic>
    </p:spTree>
    <p:extLst>
      <p:ext uri="{BB962C8B-B14F-4D97-AF65-F5344CB8AC3E}">
        <p14:creationId xmlns:p14="http://schemas.microsoft.com/office/powerpoint/2010/main" val="2152479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0D0909D-D710-4A1B-9C9A-81AF4B7EF404}" type="datetimeFigureOut">
              <a:rPr lang="en-IN" smtClean="0"/>
              <a:t>11-08-2017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593128-0827-45C0-AF6B-38AE7B8259D0}" type="slidenum">
              <a:rPr lang="en-IN" smtClean="0"/>
              <a:t>‹#›</a:t>
            </a:fld>
            <a:endParaRPr lang="en-IN"/>
          </a:p>
        </p:txBody>
      </p:sp>
    </p:spTree>
    <p:extLst>
      <p:ext uri="{BB962C8B-B14F-4D97-AF65-F5344CB8AC3E}">
        <p14:creationId xmlns:p14="http://schemas.microsoft.com/office/powerpoint/2010/main" val="3528947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0D0909D-D710-4A1B-9C9A-81AF4B7EF404}" type="datetimeFigureOut">
              <a:rPr lang="en-IN" smtClean="0"/>
              <a:t>11-08-2017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593128-0827-45C0-AF6B-38AE7B8259D0}" type="slidenum">
              <a:rPr lang="en-IN" smtClean="0"/>
              <a:t>‹#›</a:t>
            </a:fld>
            <a:endParaRPr lang="en-IN"/>
          </a:p>
        </p:txBody>
      </p:sp>
    </p:spTree>
    <p:extLst>
      <p:ext uri="{BB962C8B-B14F-4D97-AF65-F5344CB8AC3E}">
        <p14:creationId xmlns:p14="http://schemas.microsoft.com/office/powerpoint/2010/main" val="441389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D0909D-D710-4A1B-9C9A-81AF4B7EF404}" type="datetimeFigureOut">
              <a:rPr lang="en-IN" smtClean="0"/>
              <a:t>11-08-2017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593128-0827-45C0-AF6B-38AE7B8259D0}" type="slidenum">
              <a:rPr lang="en-IN" smtClean="0"/>
              <a:t>‹#›</a:t>
            </a:fld>
            <a:endParaRPr lang="en-IN"/>
          </a:p>
        </p:txBody>
      </p:sp>
    </p:spTree>
    <p:extLst>
      <p:ext uri="{BB962C8B-B14F-4D97-AF65-F5344CB8AC3E}">
        <p14:creationId xmlns:p14="http://schemas.microsoft.com/office/powerpoint/2010/main" val="153768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0D0909D-D710-4A1B-9C9A-81AF4B7EF404}" type="datetimeFigureOut">
              <a:rPr lang="en-IN" smtClean="0"/>
              <a:t>11-08-2017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593128-0827-45C0-AF6B-38AE7B8259D0}" type="slidenum">
              <a:rPr lang="en-IN" smtClean="0"/>
              <a:t>‹#›</a:t>
            </a:fld>
            <a:endParaRPr lang="en-IN"/>
          </a:p>
        </p:txBody>
      </p:sp>
    </p:spTree>
    <p:extLst>
      <p:ext uri="{BB962C8B-B14F-4D97-AF65-F5344CB8AC3E}">
        <p14:creationId xmlns:p14="http://schemas.microsoft.com/office/powerpoint/2010/main" val="191695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0D0909D-D710-4A1B-9C9A-81AF4B7EF404}" type="datetimeFigureOut">
              <a:rPr lang="en-IN" smtClean="0"/>
              <a:t>11-08-2017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2593128-0827-45C0-AF6B-38AE7B8259D0}" type="slidenum">
              <a:rPr lang="en-IN" smtClean="0"/>
              <a:t>‹#›</a:t>
            </a:fld>
            <a:endParaRPr lang="en-IN"/>
          </a:p>
        </p:txBody>
      </p:sp>
    </p:spTree>
    <p:extLst>
      <p:ext uri="{BB962C8B-B14F-4D97-AF65-F5344CB8AC3E}">
        <p14:creationId xmlns:p14="http://schemas.microsoft.com/office/powerpoint/2010/main" val="304924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0D0909D-D710-4A1B-9C9A-81AF4B7EF404}" type="datetimeFigureOut">
              <a:rPr lang="en-IN" smtClean="0"/>
              <a:t>11-08-2017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2593128-0827-45C0-AF6B-38AE7B8259D0}" type="slidenum">
              <a:rPr lang="en-IN" smtClean="0"/>
              <a:t>‹#›</a:t>
            </a:fld>
            <a:endParaRPr lang="en-IN"/>
          </a:p>
        </p:txBody>
      </p:sp>
    </p:spTree>
    <p:extLst>
      <p:ext uri="{BB962C8B-B14F-4D97-AF65-F5344CB8AC3E}">
        <p14:creationId xmlns:p14="http://schemas.microsoft.com/office/powerpoint/2010/main" val="3816814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0909D-D710-4A1B-9C9A-81AF4B7EF404}" type="datetimeFigureOut">
              <a:rPr lang="en-IN" smtClean="0"/>
              <a:t>11-08-2017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2593128-0827-45C0-AF6B-38AE7B8259D0}" type="slidenum">
              <a:rPr lang="en-IN" smtClean="0"/>
              <a:t>‹#›</a:t>
            </a:fld>
            <a:endParaRPr lang="en-IN"/>
          </a:p>
        </p:txBody>
      </p:sp>
    </p:spTree>
    <p:extLst>
      <p:ext uri="{BB962C8B-B14F-4D97-AF65-F5344CB8AC3E}">
        <p14:creationId xmlns:p14="http://schemas.microsoft.com/office/powerpoint/2010/main" val="2350858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6" name="Footer Placeholder 2"/>
          <p:cNvSpPr txBox="1">
            <a:spLocks/>
          </p:cNvSpPr>
          <p:nvPr userDrawn="1"/>
        </p:nvSpPr>
        <p:spPr>
          <a:xfrm>
            <a:off x="2538555" y="6365947"/>
            <a:ext cx="6206647" cy="28243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200" b="0" i="0" u="none" strike="noStrike" cap="none">
                <a:solidFill>
                  <a:srgbClr val="000000"/>
                </a:solidFill>
                <a:latin typeface="Verdana" panose="020B0604030504040204" pitchFamily="34" charset="0"/>
                <a:ea typeface="Verdana" panose="020B0604030504040204" pitchFamily="34" charset="0"/>
                <a:cs typeface="Verdana" panose="020B0604030504040204" pitchFamily="34"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b="0" dirty="0" smtClean="0"/>
              <a:t>Copyright © 2018, 2016, 2012 Pearson Education, Inc. All Rights Reserved.</a:t>
            </a:r>
            <a:endParaRPr lang="en-US" b="0" dirty="0"/>
          </a:p>
        </p:txBody>
      </p:sp>
      <p:pic>
        <p:nvPicPr>
          <p:cNvPr id="9" name="Picture 8" descr="Pears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cSld>
  <p:clrMap bg1="lt1" tx1="dk1" bg2="dk2" tx2="lt2" accent1="accent1" accent2="accent2" accent3="accent3" accent4="accent4" accent5="accent5" accent6="accent6" hlink="hlink" folHlink="folHlink"/>
  <p:sldLayoutIdLst>
    <p:sldLayoutId id="2147483653" r:id="rId1"/>
    <p:sldLayoutId id="2147483659" r:id="rId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0909D-D710-4A1B-9C9A-81AF4B7EF404}" type="datetimeFigureOut">
              <a:rPr lang="en-IN" smtClean="0"/>
              <a:t>11-08-2017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93128-0827-45C0-AF6B-38AE7B8259D0}" type="slidenum">
              <a:rPr lang="en-IN" smtClean="0"/>
              <a:t>‹#›</a:t>
            </a:fld>
            <a:endParaRPr lang="en-IN"/>
          </a:p>
        </p:txBody>
      </p:sp>
    </p:spTree>
    <p:extLst>
      <p:ext uri="{BB962C8B-B14F-4D97-AF65-F5344CB8AC3E}">
        <p14:creationId xmlns:p14="http://schemas.microsoft.com/office/powerpoint/2010/main" val="2180817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364034"/>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3"/>
            <a:ext cx="2133600" cy="182880"/>
          </a:xfrm>
          <a:prstGeom prst="rect">
            <a:avLst/>
          </a:prstGeom>
        </p:spPr>
        <p:txBody>
          <a:bodyPr vert="horz" lIns="91426" tIns="45714" rIns="91426" bIns="45714" rtlCol="0" anchor="ctr"/>
          <a:lstStyle>
            <a:lvl1pPr algn="r">
              <a:defRPr sz="900">
                <a:solidFill>
                  <a:schemeClr val="bg1"/>
                </a:solidFill>
              </a:defRPr>
            </a:lvl1pPr>
          </a:lstStyle>
          <a:p>
            <a:fld id="{2CA992D7-3A40-4EF7-A84D-19DC51058D0A}" type="datetime1">
              <a:rPr lang="en-US" smtClean="0"/>
              <a:t>8/11/2017</a:t>
            </a:fld>
            <a:endParaRPr lang="en-US" dirty="0"/>
          </a:p>
        </p:txBody>
      </p:sp>
      <p:sp>
        <p:nvSpPr>
          <p:cNvPr id="6" name="Slide Number Placeholder 5"/>
          <p:cNvSpPr>
            <a:spLocks noGrp="1"/>
          </p:cNvSpPr>
          <p:nvPr>
            <p:ph type="sldNum" sz="quarter" idx="4"/>
          </p:nvPr>
        </p:nvSpPr>
        <p:spPr>
          <a:xfrm>
            <a:off x="8469313" y="113073"/>
            <a:ext cx="551783" cy="182880"/>
          </a:xfrm>
          <a:prstGeom prst="rect">
            <a:avLst/>
          </a:prstGeom>
        </p:spPr>
        <p:txBody>
          <a:bodyPr vert="horz" lIns="91426" tIns="45714" rIns="91426" bIns="45714"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376790"/>
            <a:ext cx="918000" cy="279915"/>
          </a:xfrm>
          <a:prstGeom prst="rect">
            <a:avLst/>
          </a:prstGeom>
        </p:spPr>
      </p:pic>
      <p:sp>
        <p:nvSpPr>
          <p:cNvPr id="10" name="TextBox 9"/>
          <p:cNvSpPr txBox="1"/>
          <p:nvPr userDrawn="1"/>
        </p:nvSpPr>
        <p:spPr>
          <a:xfrm>
            <a:off x="1785938" y="6397861"/>
            <a:ext cx="6715125" cy="258844"/>
          </a:xfrm>
          <a:prstGeom prst="rect">
            <a:avLst/>
          </a:prstGeom>
          <a:noFill/>
        </p:spPr>
        <p:txBody>
          <a:bodyPr wrap="square" lIns="85597" tIns="42798" rIns="85597" bIns="42798" rtlCol="0">
            <a:spAutoFit/>
          </a:bodyPr>
          <a:lstStyle/>
          <a:p>
            <a:pPr marL="0" marR="0" indent="0" algn="r" defTabSz="855970" rtl="0" eaLnBrk="1" fontAlgn="auto" latinLnBrk="0" hangingPunct="1">
              <a:lnSpc>
                <a:spcPct val="100000"/>
              </a:lnSpc>
              <a:spcBef>
                <a:spcPts val="0"/>
              </a:spcBef>
              <a:spcAft>
                <a:spcPts val="0"/>
              </a:spcAft>
              <a:buClrTx/>
              <a:buSzTx/>
              <a:buFontTx/>
              <a:buNone/>
              <a:tabLst/>
              <a:defRPr/>
            </a:pPr>
            <a:r>
              <a:rPr lang="en-US" altLang="en-US" sz="11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1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1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324105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txStyles>
    <p:titleStyle>
      <a:lvl1pPr algn="l" defTabSz="914262"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5993" indent="-255993" algn="l" defTabSz="914262"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837" indent="-285707" algn="l" defTabSz="914262"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2826" indent="-228566" algn="l" defTabSz="914262"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599958" indent="-228566" algn="l" defTabSz="914262"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088" indent="-228566" algn="l" defTabSz="914262"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219" indent="-228566" algn="l" defTabSz="914262"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350" indent="-228566" algn="l" defTabSz="914262"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8480" indent="-228566" algn="l" defTabSz="914262"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5611" indent="-228566" algn="l" defTabSz="914262"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www.designchain.com/coverstory.asp?issue=summer02"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www.crashthesuperbowl.com/"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15374"/>
            <a:ext cx="8229600" cy="622828"/>
          </a:xfrm>
        </p:spPr>
        <p:txBody>
          <a:bodyPr/>
          <a:lstStyle/>
          <a:p>
            <a:r>
              <a:rPr lang="en-US" sz="3600" dirty="0" smtClean="0">
                <a:latin typeface="+mj-lt"/>
              </a:rPr>
              <a:t>Marketing: </a:t>
            </a:r>
            <a:r>
              <a:rPr lang="en-US" sz="3600" dirty="0">
                <a:latin typeface="+mj-lt"/>
              </a:rPr>
              <a:t>Real People, Real Choices </a:t>
            </a:r>
            <a:endParaRPr lang="en-IN" sz="3600" dirty="0">
              <a:latin typeface="+mj-lt"/>
            </a:endParaRPr>
          </a:p>
        </p:txBody>
      </p:sp>
      <p:sp>
        <p:nvSpPr>
          <p:cNvPr id="3" name="Text Placeholder 2"/>
          <p:cNvSpPr>
            <a:spLocks noGrp="1"/>
          </p:cNvSpPr>
          <p:nvPr>
            <p:ph type="body" sz="quarter" idx="13"/>
          </p:nvPr>
        </p:nvSpPr>
        <p:spPr/>
        <p:txBody>
          <a:bodyPr/>
          <a:lstStyle/>
          <a:p>
            <a:r>
              <a:rPr lang="en-US" sz="2400" b="1" dirty="0" smtClean="0">
                <a:latin typeface="+mj-lt"/>
              </a:rPr>
              <a:t>Ninth Edition</a:t>
            </a:r>
            <a:endParaRPr lang="en-US" sz="2400" b="1" dirty="0">
              <a:latin typeface="+mj-lt"/>
            </a:endParaRPr>
          </a:p>
        </p:txBody>
      </p:sp>
      <p:pic>
        <p:nvPicPr>
          <p:cNvPr id="1026" name="Picture 2" descr="Front Cover: Marketing: Real People, Real Choices Ninth Edition by Solomon, Marshall, and Stu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70" y="1661935"/>
            <a:ext cx="3541395"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4"/>
          </p:nvPr>
        </p:nvSpPr>
        <p:spPr/>
        <p:txBody>
          <a:bodyPr/>
          <a:lstStyle/>
          <a:p>
            <a:pPr algn="ctr"/>
            <a:r>
              <a:rPr lang="en-IN" sz="4000" b="1" dirty="0">
                <a:latin typeface="+mn-lt"/>
              </a:rPr>
              <a:t>Chapter </a:t>
            </a:r>
            <a:r>
              <a:rPr lang="en-IN" sz="4000" b="1" dirty="0" smtClean="0">
                <a:latin typeface="+mn-lt"/>
              </a:rPr>
              <a:t>1</a:t>
            </a:r>
            <a:endParaRPr lang="en-IN" sz="4000" dirty="0">
              <a:latin typeface="+mn-lt"/>
            </a:endParaRPr>
          </a:p>
        </p:txBody>
      </p:sp>
      <p:sp>
        <p:nvSpPr>
          <p:cNvPr id="14" name="Text Placeholder 4"/>
          <p:cNvSpPr>
            <a:spLocks noGrp="1"/>
          </p:cNvSpPr>
          <p:nvPr>
            <p:ph type="body" sz="quarter" idx="15"/>
          </p:nvPr>
        </p:nvSpPr>
        <p:spPr>
          <a:prstGeom prst="rect">
            <a:avLst/>
          </a:prstGeom>
        </p:spPr>
        <p:txBody>
          <a:bodyPr/>
          <a:lstStyle/>
          <a:p>
            <a:pPr marL="101600" indent="0" algn="ctr">
              <a:buNone/>
            </a:pPr>
            <a:r>
              <a:rPr lang="en-US" sz="3600" dirty="0">
                <a:ea typeface="Calibri"/>
                <a:cs typeface="Calibri"/>
                <a:sym typeface="Calibri"/>
              </a:rPr>
              <a:t>Welcome to the </a:t>
            </a:r>
            <a:r>
              <a:rPr lang="en-US" sz="3600" dirty="0" smtClean="0">
                <a:ea typeface="Calibri"/>
                <a:cs typeface="Calibri"/>
                <a:sym typeface="Calibri"/>
              </a:rPr>
              <a:t>World of Marketing</a:t>
            </a:r>
            <a:endParaRPr lang="en-IN" sz="2600" dirty="0"/>
          </a:p>
        </p:txBody>
      </p:sp>
      <p:sp>
        <p:nvSpPr>
          <p:cNvPr id="5" name="Text Placeholder 4"/>
          <p:cNvSpPr>
            <a:spLocks noGrp="1"/>
          </p:cNvSpPr>
          <p:nvPr>
            <p:ph type="body" sz="quarter" idx="16"/>
          </p:nvPr>
        </p:nvSpPr>
        <p:spPr/>
        <p:txBody>
          <a:bodyPr/>
          <a:lstStyle/>
          <a:p>
            <a:r>
              <a:rPr lang="en-IN" sz="1200" dirty="0">
                <a:latin typeface="Verdana" panose="020B0604030504040204" pitchFamily="34" charset="0"/>
                <a:ea typeface="Verdana" panose="020B0604030504040204" pitchFamily="34" charset="0"/>
                <a:cs typeface="Verdana" panose="020B0604030504040204" pitchFamily="34" charset="0"/>
              </a:rPr>
              <a:t>Copyright © 2018, 2016, 2012 Pearson Education, Inc. All Rights Reserved</a:t>
            </a:r>
            <a:r>
              <a:rPr lang="en-IN" sz="1200" dirty="0" smtClean="0">
                <a:latin typeface="Verdana" panose="020B0604030504040204" pitchFamily="34" charset="0"/>
                <a:ea typeface="Verdana" panose="020B0604030504040204" pitchFamily="34" charset="0"/>
                <a:cs typeface="Verdana" panose="020B0604030504040204" pitchFamily="34" charset="0"/>
              </a:rPr>
              <a:t>.</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42619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600" dirty="0">
                <a:latin typeface="+mj-lt"/>
              </a:rPr>
              <a:t>15 Minutes of Frame</a:t>
            </a:r>
            <a:r>
              <a:rPr lang="en-US" sz="3600" dirty="0">
                <a:solidFill>
                  <a:srgbClr val="000000"/>
                </a:solidFill>
                <a:latin typeface="+mj-lt"/>
                <a:sym typeface="Calibri"/>
              </a:rPr>
              <a:t> </a:t>
            </a:r>
            <a:endParaRPr lang="en-IN" sz="3600" dirty="0">
              <a:latin typeface="+mj-lt"/>
            </a:endParaRPr>
          </a:p>
        </p:txBody>
      </p:sp>
      <p:sp>
        <p:nvSpPr>
          <p:cNvPr id="4" name="Text Placeholder 3"/>
          <p:cNvSpPr>
            <a:spLocks noGrp="1"/>
          </p:cNvSpPr>
          <p:nvPr>
            <p:ph type="body" idx="2"/>
          </p:nvPr>
        </p:nvSpPr>
        <p:spPr>
          <a:xfrm>
            <a:off x="457200" y="1051560"/>
            <a:ext cx="8229600" cy="1905000"/>
          </a:xfrm>
        </p:spPr>
        <p:txBody>
          <a:bodyPr/>
          <a:lstStyle/>
          <a:p>
            <a:pPr marL="457200" lvl="0" indent="-457200">
              <a:spcBef>
                <a:spcPts val="1700"/>
              </a:spcBef>
              <a:buFont typeface="Arial" panose="020B0604020202020204" pitchFamily="34" charset="0"/>
              <a:buChar char="•"/>
            </a:pPr>
            <a:r>
              <a:rPr lang="en-US" sz="2600" dirty="0">
                <a:latin typeface="+mn-lt"/>
                <a:ea typeface="Calibri"/>
                <a:cs typeface="Calibri"/>
                <a:sym typeface="Calibri"/>
              </a:rPr>
              <a:t>People “package” themselves with their social media profiles. </a:t>
            </a:r>
          </a:p>
          <a:p>
            <a:pPr marL="457200" lvl="0" indent="-457200">
              <a:spcBef>
                <a:spcPts val="1700"/>
              </a:spcBef>
              <a:buFont typeface="Arial" panose="020B0604020202020204" pitchFamily="34" charset="0"/>
              <a:buChar char="•"/>
            </a:pPr>
            <a:r>
              <a:rPr lang="en-US" sz="2600" i="1" dirty="0" err="1">
                <a:latin typeface="+mn-lt"/>
                <a:ea typeface="Calibri"/>
                <a:cs typeface="Calibri"/>
                <a:sym typeface="Calibri"/>
              </a:rPr>
              <a:t>Microcelebrity</a:t>
            </a:r>
            <a:endParaRPr lang="en-US" sz="2600" i="1" dirty="0">
              <a:latin typeface="+mn-lt"/>
              <a:ea typeface="Calibri"/>
              <a:cs typeface="Calibri"/>
              <a:sym typeface="Calibri"/>
            </a:endParaRPr>
          </a:p>
        </p:txBody>
      </p:sp>
      <p:pic>
        <p:nvPicPr>
          <p:cNvPr id="5" name="Picture 177" descr="The cartoon drawn on a wooden pattern shows a computer mouse transformed into a flying insect with dollar bills as its wings. The wire attached to the head of the mouse leads to a search icon, and the text in the search field reads “How to be an internet celebrity”"/>
          <p:cNvPicPr preferRelativeResize="0"/>
          <p:nvPr/>
        </p:nvPicPr>
        <p:blipFill rotWithShape="1">
          <a:blip r:embed="rId3">
            <a:alphaModFix/>
          </a:blip>
          <a:srcRect/>
          <a:stretch/>
        </p:blipFill>
        <p:spPr>
          <a:xfrm>
            <a:off x="2625317" y="3192692"/>
            <a:ext cx="4064932" cy="2598508"/>
          </a:xfrm>
          <a:prstGeom prst="rect">
            <a:avLst/>
          </a:prstGeom>
          <a:noFill/>
          <a:ln>
            <a:noFill/>
          </a:ln>
        </p:spPr>
      </p:pic>
    </p:spTree>
    <p:extLst>
      <p:ext uri="{BB962C8B-B14F-4D97-AF65-F5344CB8AC3E}">
        <p14:creationId xmlns:p14="http://schemas.microsoft.com/office/powerpoint/2010/main" val="3926467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241954"/>
          </a:xfrm>
        </p:spPr>
        <p:txBody>
          <a:bodyPr/>
          <a:lstStyle/>
          <a:p>
            <a:r>
              <a:rPr lang="en-US" sz="3600" dirty="0" smtClean="0">
                <a:latin typeface="+mj-lt"/>
              </a:rPr>
              <a:t>Marketing Defined: Value for Customers</a:t>
            </a:r>
            <a:endParaRPr lang="en-IN" sz="3600" dirty="0">
              <a:latin typeface="+mj-lt"/>
            </a:endParaRPr>
          </a:p>
        </p:txBody>
      </p:sp>
      <p:sp>
        <p:nvSpPr>
          <p:cNvPr id="4" name="Text Placeholder 3"/>
          <p:cNvSpPr>
            <a:spLocks noGrp="1"/>
          </p:cNvSpPr>
          <p:nvPr>
            <p:ph type="body" idx="2"/>
          </p:nvPr>
        </p:nvSpPr>
        <p:spPr>
          <a:xfrm>
            <a:off x="457200" y="1711960"/>
            <a:ext cx="8229600" cy="3471333"/>
          </a:xfrm>
        </p:spPr>
        <p:txBody>
          <a:bodyPr/>
          <a:lstStyle/>
          <a:p>
            <a:pPr marL="457200" indent="-457200">
              <a:spcBef>
                <a:spcPts val="1700"/>
              </a:spcBef>
              <a:buFont typeface="Arial" panose="020B0604020202020204" pitchFamily="34" charset="0"/>
              <a:buChar char="•"/>
            </a:pPr>
            <a:r>
              <a:rPr lang="en-US" sz="2600" dirty="0">
                <a:latin typeface="+mn-lt"/>
                <a:ea typeface="Calibri"/>
                <a:cs typeface="Calibri"/>
                <a:sym typeface="Calibri"/>
              </a:rPr>
              <a:t>Marketing </a:t>
            </a:r>
            <a:r>
              <a:rPr lang="en-US" sz="2600" dirty="0" smtClean="0">
                <a:latin typeface="+mn-lt"/>
                <a:ea typeface="Calibri"/>
                <a:cs typeface="Calibri"/>
                <a:sym typeface="Calibri"/>
              </a:rPr>
              <a:t>concept</a:t>
            </a:r>
            <a:endParaRPr lang="en-US" sz="2600" i="1" dirty="0">
              <a:latin typeface="+mn-lt"/>
              <a:ea typeface="Calibri"/>
              <a:cs typeface="Calibri"/>
              <a:sym typeface="Calibri"/>
            </a:endParaRPr>
          </a:p>
          <a:p>
            <a:pPr marL="914400" lvl="1" indent="-457200">
              <a:spcBef>
                <a:spcPts val="700"/>
              </a:spcBef>
              <a:buFont typeface="Wingdings" panose="05000000000000000000" pitchFamily="2" charset="2"/>
              <a:buChar char="§"/>
            </a:pPr>
            <a:r>
              <a:rPr lang="en-US" sz="2400" dirty="0" smtClean="0">
                <a:latin typeface="+mn-lt"/>
                <a:ea typeface="Calibri"/>
                <a:cs typeface="Calibri"/>
                <a:sym typeface="Calibri"/>
              </a:rPr>
              <a:t>Modern </a:t>
            </a:r>
            <a:r>
              <a:rPr lang="en-US" sz="2400" dirty="0">
                <a:latin typeface="+mn-lt"/>
                <a:ea typeface="Calibri"/>
                <a:cs typeface="Calibri"/>
                <a:sym typeface="Calibri"/>
              </a:rPr>
              <a:t>marketers practice the marketing concept: identifying and satisfying the needs of consumers to ensure profitability</a:t>
            </a:r>
            <a:r>
              <a:rPr lang="en-US" sz="2400" dirty="0" smtClean="0">
                <a:latin typeface="+mn-lt"/>
                <a:ea typeface="Calibri"/>
                <a:cs typeface="Calibri"/>
                <a:sym typeface="Calibri"/>
              </a:rPr>
              <a:t>.</a:t>
            </a:r>
            <a:endParaRPr lang="en-US" sz="2400" dirty="0">
              <a:latin typeface="+mn-lt"/>
              <a:ea typeface="Calibri"/>
              <a:cs typeface="Calibri"/>
              <a:sym typeface="Calibri"/>
            </a:endParaRPr>
          </a:p>
          <a:p>
            <a:pPr marL="457200" indent="-457200">
              <a:spcBef>
                <a:spcPts val="1700"/>
              </a:spcBef>
              <a:buFont typeface="Arial" panose="020B0604020202020204" pitchFamily="34" charset="0"/>
              <a:buChar char="•"/>
            </a:pPr>
            <a:r>
              <a:rPr lang="en-US" sz="2600" dirty="0" smtClean="0">
                <a:latin typeface="+mn-lt"/>
                <a:ea typeface="Calibri"/>
                <a:cs typeface="Calibri"/>
                <a:sym typeface="Calibri"/>
              </a:rPr>
              <a:t>Practicing the marketing concept is complex.</a:t>
            </a:r>
            <a:endParaRPr lang="en-US" sz="2600" dirty="0">
              <a:latin typeface="+mn-lt"/>
              <a:ea typeface="Calibri"/>
              <a:cs typeface="Calibri"/>
              <a:sym typeface="Calibri"/>
            </a:endParaRPr>
          </a:p>
        </p:txBody>
      </p:sp>
    </p:spTree>
    <p:extLst>
      <p:ext uri="{BB962C8B-B14F-4D97-AF65-F5344CB8AC3E}">
        <p14:creationId xmlns:p14="http://schemas.microsoft.com/office/powerpoint/2010/main" val="2905561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Needs, Wants, and Benefits</a:t>
            </a:r>
            <a:endParaRPr lang="en-IN" sz="3600" dirty="0">
              <a:latin typeface="+mj-lt"/>
            </a:endParaRPr>
          </a:p>
        </p:txBody>
      </p:sp>
      <p:sp>
        <p:nvSpPr>
          <p:cNvPr id="4" name="Text Placeholder 3"/>
          <p:cNvSpPr>
            <a:spLocks noGrp="1"/>
          </p:cNvSpPr>
          <p:nvPr>
            <p:ph type="body" idx="2"/>
          </p:nvPr>
        </p:nvSpPr>
        <p:spPr>
          <a:xfrm>
            <a:off x="516467" y="1106056"/>
            <a:ext cx="8229600" cy="5028044"/>
          </a:xfrm>
        </p:spPr>
        <p:txBody>
          <a:bodyPr/>
          <a:lstStyle/>
          <a:p>
            <a:pPr marL="457200" indent="-457200">
              <a:spcBef>
                <a:spcPts val="640"/>
              </a:spcBef>
              <a:buFont typeface="Arial" panose="020B0604020202020204" pitchFamily="34" charset="0"/>
              <a:buChar char="•"/>
            </a:pPr>
            <a:r>
              <a:rPr lang="en-US" sz="2200" dirty="0" smtClean="0">
                <a:latin typeface="+mn-lt"/>
                <a:ea typeface="Calibri"/>
                <a:cs typeface="Calibri"/>
                <a:sym typeface="Calibri"/>
              </a:rPr>
              <a:t>Needs</a:t>
            </a:r>
            <a:endParaRPr lang="en-US" sz="2200" i="1" dirty="0">
              <a:latin typeface="+mn-lt"/>
              <a:ea typeface="Calibri"/>
              <a:cs typeface="Calibri"/>
              <a:sym typeface="Calibri"/>
            </a:endParaRPr>
          </a:p>
          <a:p>
            <a:pPr marL="914400" lvl="1" indent="-457200">
              <a:lnSpc>
                <a:spcPct val="80000"/>
              </a:lnSpc>
              <a:spcBef>
                <a:spcPts val="1700"/>
              </a:spcBef>
              <a:buSzPct val="99166"/>
              <a:buFont typeface="Wingdings" panose="05000000000000000000" pitchFamily="2" charset="2"/>
              <a:buChar char="§"/>
            </a:pPr>
            <a:r>
              <a:rPr lang="en-US" sz="2000" dirty="0" smtClean="0">
                <a:latin typeface="+mn-lt"/>
                <a:ea typeface="Calibri"/>
                <a:cs typeface="Calibri"/>
                <a:sym typeface="Calibri"/>
              </a:rPr>
              <a:t>Difference </a:t>
            </a:r>
            <a:r>
              <a:rPr lang="en-US" sz="2000" dirty="0">
                <a:latin typeface="+mn-lt"/>
                <a:ea typeface="Calibri"/>
                <a:cs typeface="Calibri"/>
                <a:sym typeface="Calibri"/>
              </a:rPr>
              <a:t>between actual and desired state</a:t>
            </a:r>
          </a:p>
          <a:p>
            <a:pPr marL="914400" lvl="1" indent="-457200">
              <a:lnSpc>
                <a:spcPct val="80000"/>
              </a:lnSpc>
              <a:spcBef>
                <a:spcPts val="1700"/>
              </a:spcBef>
              <a:buSzPct val="99166"/>
              <a:buFont typeface="Wingdings" panose="05000000000000000000" pitchFamily="2" charset="2"/>
              <a:buChar char="§"/>
            </a:pPr>
            <a:r>
              <a:rPr lang="en-US" sz="2000" dirty="0">
                <a:latin typeface="+mn-lt"/>
                <a:ea typeface="Calibri"/>
                <a:cs typeface="Calibri"/>
                <a:sym typeface="Calibri"/>
              </a:rPr>
              <a:t>Can be physiological or </a:t>
            </a:r>
            <a:r>
              <a:rPr lang="en-US" sz="2000" dirty="0" smtClean="0">
                <a:latin typeface="+mn-lt"/>
                <a:ea typeface="Calibri"/>
                <a:cs typeface="Calibri"/>
                <a:sym typeface="Calibri"/>
              </a:rPr>
              <a:t>psychological</a:t>
            </a:r>
            <a:endParaRPr lang="en-US" sz="2000" dirty="0">
              <a:latin typeface="+mn-lt"/>
              <a:ea typeface="Calibri"/>
              <a:cs typeface="Calibri"/>
              <a:sym typeface="Calibri"/>
            </a:endParaRPr>
          </a:p>
          <a:p>
            <a:pPr marL="457200" indent="-457200">
              <a:spcBef>
                <a:spcPts val="1700"/>
              </a:spcBef>
              <a:buFont typeface="Arial" panose="020B0604020202020204" pitchFamily="34" charset="0"/>
              <a:buChar char="•"/>
            </a:pPr>
            <a:r>
              <a:rPr lang="en-US" sz="2200" dirty="0" smtClean="0">
                <a:latin typeface="+mn-lt"/>
                <a:ea typeface="Calibri"/>
                <a:cs typeface="Calibri"/>
                <a:sym typeface="Calibri"/>
              </a:rPr>
              <a:t>Wants</a:t>
            </a:r>
            <a:endParaRPr lang="en-US" sz="2200" dirty="0">
              <a:latin typeface="+mn-lt"/>
              <a:ea typeface="Calibri"/>
              <a:cs typeface="Calibri"/>
              <a:sym typeface="Calibri"/>
            </a:endParaRPr>
          </a:p>
          <a:p>
            <a:pPr marL="914400" lvl="1" indent="-457200">
              <a:lnSpc>
                <a:spcPct val="80000"/>
              </a:lnSpc>
              <a:spcBef>
                <a:spcPts val="1700"/>
              </a:spcBef>
              <a:buSzPct val="99166"/>
              <a:buFont typeface="Wingdings" panose="05000000000000000000" pitchFamily="2" charset="2"/>
              <a:buChar char="§"/>
            </a:pPr>
            <a:r>
              <a:rPr lang="en-US" sz="2000" dirty="0" smtClean="0">
                <a:latin typeface="+mn-lt"/>
                <a:ea typeface="Calibri"/>
                <a:cs typeface="Calibri"/>
                <a:sym typeface="Calibri"/>
              </a:rPr>
              <a:t>Desire </a:t>
            </a:r>
            <a:r>
              <a:rPr lang="en-US" sz="2000" dirty="0">
                <a:latin typeface="+mn-lt"/>
                <a:ea typeface="Calibri"/>
                <a:cs typeface="Calibri"/>
                <a:sym typeface="Calibri"/>
              </a:rPr>
              <a:t>to satisfy a need in a particular way</a:t>
            </a:r>
          </a:p>
          <a:p>
            <a:pPr marL="914400" lvl="1" indent="-457200">
              <a:lnSpc>
                <a:spcPct val="80000"/>
              </a:lnSpc>
              <a:spcBef>
                <a:spcPts val="1700"/>
              </a:spcBef>
              <a:buSzPct val="99166"/>
              <a:buFont typeface="Wingdings" panose="05000000000000000000" pitchFamily="2" charset="2"/>
              <a:buChar char="§"/>
            </a:pPr>
            <a:r>
              <a:rPr lang="en-US" sz="2000" dirty="0">
                <a:latin typeface="+mn-lt"/>
                <a:ea typeface="Calibri"/>
                <a:cs typeface="Calibri"/>
                <a:sym typeface="Calibri"/>
              </a:rPr>
              <a:t>Influenced by history, past experience, and </a:t>
            </a:r>
            <a:r>
              <a:rPr lang="en-US" sz="2000" dirty="0" smtClean="0">
                <a:latin typeface="+mn-lt"/>
                <a:ea typeface="Calibri"/>
                <a:cs typeface="Calibri"/>
                <a:sym typeface="Calibri"/>
              </a:rPr>
              <a:t>culture</a:t>
            </a:r>
          </a:p>
          <a:p>
            <a:pPr marL="457200" indent="-457200">
              <a:spcBef>
                <a:spcPts val="640"/>
              </a:spcBef>
              <a:buFont typeface="Arial" panose="020B0604020202020204" pitchFamily="34" charset="0"/>
              <a:buChar char="•"/>
            </a:pPr>
            <a:r>
              <a:rPr lang="en-US" sz="2200" dirty="0">
                <a:ea typeface="Calibri"/>
                <a:cs typeface="Calibri"/>
                <a:sym typeface="Calibri"/>
              </a:rPr>
              <a:t>Benefits</a:t>
            </a:r>
            <a:endParaRPr lang="en-US" sz="2200" i="1" dirty="0">
              <a:ea typeface="Calibri"/>
              <a:cs typeface="Calibri"/>
              <a:sym typeface="Calibri"/>
            </a:endParaRPr>
          </a:p>
          <a:p>
            <a:pPr marL="914400" lvl="1" indent="-457200">
              <a:lnSpc>
                <a:spcPct val="80000"/>
              </a:lnSpc>
              <a:spcBef>
                <a:spcPts val="1700"/>
              </a:spcBef>
              <a:buSzPct val="99166"/>
              <a:buFont typeface="Wingdings" panose="05000000000000000000" pitchFamily="2" charset="2"/>
              <a:buChar char="§"/>
            </a:pPr>
            <a:r>
              <a:rPr lang="en-US" sz="2000" dirty="0">
                <a:ea typeface="Calibri"/>
                <a:cs typeface="Calibri"/>
                <a:sym typeface="Calibri"/>
              </a:rPr>
              <a:t>Consumer received benefit when need satisfied</a:t>
            </a:r>
          </a:p>
          <a:p>
            <a:pPr marL="457200" indent="-457200">
              <a:spcBef>
                <a:spcPts val="1700"/>
              </a:spcBef>
              <a:buFont typeface="Arial" panose="020B0604020202020204" pitchFamily="34" charset="0"/>
              <a:buChar char="•"/>
            </a:pPr>
            <a:r>
              <a:rPr lang="en-US" sz="2200" dirty="0">
                <a:ea typeface="Calibri"/>
                <a:cs typeface="Calibri"/>
                <a:sym typeface="Calibri"/>
              </a:rPr>
              <a:t>Demand</a:t>
            </a:r>
            <a:endParaRPr lang="en-US" sz="2200" i="1" dirty="0">
              <a:ea typeface="Calibri"/>
              <a:cs typeface="Calibri"/>
              <a:sym typeface="Calibri"/>
            </a:endParaRPr>
          </a:p>
          <a:p>
            <a:pPr marL="914400" lvl="1" indent="-457200">
              <a:lnSpc>
                <a:spcPct val="80000"/>
              </a:lnSpc>
              <a:spcBef>
                <a:spcPts val="1700"/>
              </a:spcBef>
              <a:buSzPct val="99166"/>
              <a:buFont typeface="Wingdings" panose="05000000000000000000" pitchFamily="2" charset="2"/>
              <a:buChar char="§"/>
            </a:pPr>
            <a:r>
              <a:rPr lang="en-US" sz="2000" dirty="0">
                <a:ea typeface="Calibri"/>
                <a:cs typeface="Calibri"/>
                <a:sym typeface="Calibri"/>
              </a:rPr>
              <a:t>Customers’ desires for products coupled with the resources needed to obtain </a:t>
            </a:r>
            <a:r>
              <a:rPr lang="en-US" sz="2000" dirty="0" smtClean="0">
                <a:ea typeface="Calibri"/>
                <a:cs typeface="Calibri"/>
                <a:sym typeface="Calibri"/>
              </a:rPr>
              <a:t>them</a:t>
            </a:r>
            <a:endParaRPr lang="en-US" sz="2000" dirty="0">
              <a:ea typeface="Calibri"/>
              <a:cs typeface="Calibri"/>
              <a:sym typeface="Calibri"/>
            </a:endParaRPr>
          </a:p>
        </p:txBody>
      </p:sp>
    </p:spTree>
    <p:extLst>
      <p:ext uri="{BB962C8B-B14F-4D97-AF65-F5344CB8AC3E}">
        <p14:creationId xmlns:p14="http://schemas.microsoft.com/office/powerpoint/2010/main" val="109832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Markets and Marketplaces</a:t>
            </a:r>
            <a:endParaRPr lang="en-IN" sz="3600" dirty="0">
              <a:latin typeface="+mj-lt"/>
            </a:endParaRPr>
          </a:p>
        </p:txBody>
      </p:sp>
      <p:sp>
        <p:nvSpPr>
          <p:cNvPr id="4" name="Text Placeholder 3"/>
          <p:cNvSpPr>
            <a:spLocks noGrp="1"/>
          </p:cNvSpPr>
          <p:nvPr>
            <p:ph type="body" idx="2"/>
          </p:nvPr>
        </p:nvSpPr>
        <p:spPr>
          <a:xfrm>
            <a:off x="457200" y="1071880"/>
            <a:ext cx="8229600" cy="4525963"/>
          </a:xfrm>
        </p:spPr>
        <p:txBody>
          <a:bodyPr/>
          <a:lstStyle/>
          <a:p>
            <a:pPr marL="457200" lvl="0" indent="-457200">
              <a:spcBef>
                <a:spcPts val="1700"/>
              </a:spcBef>
              <a:buFont typeface="Arial" panose="020B0604020202020204" pitchFamily="34" charset="0"/>
              <a:buChar char="•"/>
            </a:pPr>
            <a:r>
              <a:rPr lang="en-US" sz="2600" dirty="0">
                <a:latin typeface="+mn-lt"/>
                <a:ea typeface="Calibri"/>
                <a:cs typeface="Calibri"/>
                <a:sym typeface="Calibri"/>
              </a:rPr>
              <a:t>A </a:t>
            </a:r>
            <a:r>
              <a:rPr lang="en-US" sz="2600" b="1" dirty="0">
                <a:latin typeface="+mn-lt"/>
                <a:ea typeface="Calibri"/>
                <a:cs typeface="Calibri"/>
                <a:sym typeface="Calibri"/>
              </a:rPr>
              <a:t>market </a:t>
            </a:r>
            <a:r>
              <a:rPr lang="en-US" sz="2600" dirty="0">
                <a:latin typeface="+mn-lt"/>
                <a:ea typeface="Calibri"/>
                <a:cs typeface="Calibri"/>
                <a:sym typeface="Calibri"/>
              </a:rPr>
              <a:t>consists of all consumers who share a common need that can be satisfied by a specific product, and who have resources, willingness and authority to purchase</a:t>
            </a:r>
            <a:r>
              <a:rPr lang="en-US" sz="2600" dirty="0" smtClean="0">
                <a:latin typeface="+mn-lt"/>
                <a:ea typeface="Calibri"/>
                <a:cs typeface="Calibri"/>
                <a:sym typeface="Calibri"/>
              </a:rPr>
              <a:t>.</a:t>
            </a:r>
            <a:endParaRPr lang="en-US" sz="2600" dirty="0">
              <a:latin typeface="+mn-lt"/>
              <a:ea typeface="Calibri"/>
              <a:cs typeface="Calibri"/>
              <a:sym typeface="Calibri"/>
            </a:endParaRPr>
          </a:p>
          <a:p>
            <a:pPr marL="457200" lvl="0" indent="-457200">
              <a:spcBef>
                <a:spcPts val="1700"/>
              </a:spcBef>
              <a:buFont typeface="Arial" panose="020B0604020202020204" pitchFamily="34" charset="0"/>
              <a:buChar char="•"/>
            </a:pPr>
            <a:r>
              <a:rPr lang="en-US" sz="2600" dirty="0">
                <a:latin typeface="+mn-lt"/>
                <a:ea typeface="Calibri"/>
                <a:cs typeface="Calibri"/>
                <a:sym typeface="Calibri"/>
              </a:rPr>
              <a:t>A </a:t>
            </a:r>
            <a:r>
              <a:rPr lang="en-US" sz="2600" b="1" dirty="0">
                <a:latin typeface="+mn-lt"/>
                <a:ea typeface="Calibri"/>
                <a:cs typeface="Calibri"/>
                <a:sym typeface="Calibri"/>
              </a:rPr>
              <a:t>marketplace </a:t>
            </a:r>
            <a:r>
              <a:rPr lang="en-US" sz="2600" dirty="0">
                <a:latin typeface="+mn-lt"/>
                <a:ea typeface="Calibri"/>
                <a:cs typeface="Calibri"/>
                <a:sym typeface="Calibri"/>
              </a:rPr>
              <a:t>is any location or medium used to facilitate an exchange. </a:t>
            </a:r>
          </a:p>
        </p:txBody>
      </p:sp>
    </p:spTree>
    <p:extLst>
      <p:ext uri="{BB962C8B-B14F-4D97-AF65-F5344CB8AC3E}">
        <p14:creationId xmlns:p14="http://schemas.microsoft.com/office/powerpoint/2010/main" val="1104821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Collaborative Consumption</a:t>
            </a:r>
            <a:endParaRPr lang="en-IN" sz="3600" dirty="0">
              <a:latin typeface="+mj-lt"/>
            </a:endParaRPr>
          </a:p>
        </p:txBody>
      </p:sp>
      <p:sp>
        <p:nvSpPr>
          <p:cNvPr id="4" name="Text Placeholder 3"/>
          <p:cNvSpPr>
            <a:spLocks noGrp="1"/>
          </p:cNvSpPr>
          <p:nvPr>
            <p:ph type="body" idx="2"/>
          </p:nvPr>
        </p:nvSpPr>
        <p:spPr>
          <a:xfrm>
            <a:off x="457200" y="1092200"/>
            <a:ext cx="8229600" cy="4831080"/>
          </a:xfrm>
        </p:spPr>
        <p:txBody>
          <a:bodyPr/>
          <a:lstStyle/>
          <a:p>
            <a:pPr marL="457200" lvl="0" indent="-457200">
              <a:spcBef>
                <a:spcPts val="0"/>
              </a:spcBef>
              <a:buFont typeface="Arial" panose="020B0604020202020204" pitchFamily="34" charset="0"/>
              <a:buChar char="•"/>
            </a:pPr>
            <a:r>
              <a:rPr lang="en-US" sz="2600" dirty="0">
                <a:latin typeface="+mn-lt"/>
                <a:ea typeface="Calibri"/>
                <a:cs typeface="Calibri"/>
                <a:sym typeface="Calibri"/>
              </a:rPr>
              <a:t>Consumers increasingly would rather rent than purchase the products they use.</a:t>
            </a:r>
          </a:p>
          <a:p>
            <a:pPr marL="914400" lvl="1" indent="-457200">
              <a:spcBef>
                <a:spcPts val="1700"/>
              </a:spcBef>
              <a:buFont typeface="Wingdings" panose="05000000000000000000" pitchFamily="2" charset="2"/>
              <a:buChar char="§"/>
            </a:pPr>
            <a:r>
              <a:rPr lang="en-US" sz="2400" dirty="0">
                <a:latin typeface="+mn-lt"/>
                <a:ea typeface="Calibri"/>
                <a:cs typeface="Calibri"/>
                <a:sym typeface="Calibri"/>
              </a:rPr>
              <a:t>Examples</a:t>
            </a:r>
            <a:r>
              <a:rPr lang="en-US" sz="2400" dirty="0" smtClean="0">
                <a:latin typeface="+mn-lt"/>
                <a:ea typeface="Calibri"/>
                <a:cs typeface="Calibri"/>
                <a:sym typeface="Calibri"/>
              </a:rPr>
              <a:t>?</a:t>
            </a:r>
            <a:endParaRPr lang="en-US" sz="2400" dirty="0">
              <a:latin typeface="+mn-lt"/>
              <a:ea typeface="Calibri"/>
              <a:cs typeface="Calibri"/>
              <a:sym typeface="Calibri"/>
            </a:endParaRPr>
          </a:p>
          <a:p>
            <a:pPr marL="457200" lvl="0" indent="-457200">
              <a:spcBef>
                <a:spcPts val="1700"/>
              </a:spcBef>
              <a:buFont typeface="Arial" panose="020B0604020202020204" pitchFamily="34" charset="0"/>
              <a:buChar char="•"/>
            </a:pPr>
            <a:r>
              <a:rPr lang="en-US" sz="2600" dirty="0">
                <a:latin typeface="+mn-lt"/>
                <a:ea typeface="Calibri"/>
                <a:cs typeface="Calibri"/>
                <a:sym typeface="Calibri"/>
              </a:rPr>
              <a:t>Traditional marketers are also looking to take advantage of this trend.</a:t>
            </a:r>
          </a:p>
        </p:txBody>
      </p:sp>
    </p:spTree>
    <p:extLst>
      <p:ext uri="{BB962C8B-B14F-4D97-AF65-F5344CB8AC3E}">
        <p14:creationId xmlns:p14="http://schemas.microsoft.com/office/powerpoint/2010/main" val="359523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Marketing Creates Utility</a:t>
            </a:r>
            <a:endParaRPr lang="en-IN" sz="3600" dirty="0">
              <a:latin typeface="+mj-lt"/>
            </a:endParaRPr>
          </a:p>
        </p:txBody>
      </p:sp>
      <p:sp>
        <p:nvSpPr>
          <p:cNvPr id="4" name="Text Placeholder 3"/>
          <p:cNvSpPr>
            <a:spLocks noGrp="1"/>
          </p:cNvSpPr>
          <p:nvPr>
            <p:ph type="body" idx="2"/>
          </p:nvPr>
        </p:nvSpPr>
        <p:spPr>
          <a:xfrm>
            <a:off x="457200" y="1102360"/>
            <a:ext cx="8229600" cy="4841240"/>
          </a:xfrm>
        </p:spPr>
        <p:txBody>
          <a:bodyPr/>
          <a:lstStyle/>
          <a:p>
            <a:pPr marL="457200" lvl="0" indent="-457200">
              <a:spcBef>
                <a:spcPts val="0"/>
              </a:spcBef>
              <a:buFont typeface="Arial" panose="020B0604020202020204" pitchFamily="34" charset="0"/>
              <a:buChar char="•"/>
            </a:pPr>
            <a:r>
              <a:rPr lang="en-US" sz="2600" b="1" dirty="0">
                <a:latin typeface="+mn-lt"/>
                <a:ea typeface="Calibri"/>
                <a:cs typeface="Calibri"/>
                <a:sym typeface="Calibri"/>
              </a:rPr>
              <a:t>Utility </a:t>
            </a:r>
            <a:r>
              <a:rPr lang="en-US" sz="2600" dirty="0">
                <a:latin typeface="+mn-lt"/>
                <a:ea typeface="Calibri"/>
                <a:cs typeface="Calibri"/>
                <a:sym typeface="Calibri"/>
              </a:rPr>
              <a:t>represents the sum of benefits a consumer receives from use of a product.</a:t>
            </a:r>
          </a:p>
          <a:p>
            <a:pPr marL="914400" lvl="1" indent="-457200">
              <a:spcBef>
                <a:spcPts val="1700"/>
              </a:spcBef>
              <a:buFont typeface="Wingdings" panose="05000000000000000000" pitchFamily="2" charset="2"/>
              <a:buChar char="§"/>
            </a:pPr>
            <a:r>
              <a:rPr lang="en-US" sz="2400" dirty="0">
                <a:latin typeface="+mn-lt"/>
                <a:ea typeface="Calibri"/>
                <a:cs typeface="Calibri"/>
                <a:sym typeface="Calibri"/>
              </a:rPr>
              <a:t>Form utility</a:t>
            </a:r>
          </a:p>
          <a:p>
            <a:pPr marL="914400" lvl="1" indent="-457200">
              <a:spcBef>
                <a:spcPts val="1700"/>
              </a:spcBef>
              <a:buFont typeface="Wingdings" panose="05000000000000000000" pitchFamily="2" charset="2"/>
              <a:buChar char="§"/>
            </a:pPr>
            <a:r>
              <a:rPr lang="en-US" sz="2400" dirty="0">
                <a:latin typeface="+mn-lt"/>
                <a:ea typeface="Calibri"/>
                <a:cs typeface="Calibri"/>
                <a:sym typeface="Calibri"/>
              </a:rPr>
              <a:t>Place utility</a:t>
            </a:r>
          </a:p>
          <a:p>
            <a:pPr marL="914400" lvl="1" indent="-457200">
              <a:spcBef>
                <a:spcPts val="1700"/>
              </a:spcBef>
              <a:buFont typeface="Wingdings" panose="05000000000000000000" pitchFamily="2" charset="2"/>
              <a:buChar char="§"/>
            </a:pPr>
            <a:r>
              <a:rPr lang="en-US" sz="2400" dirty="0">
                <a:latin typeface="+mn-lt"/>
                <a:ea typeface="Calibri"/>
                <a:cs typeface="Calibri"/>
                <a:sym typeface="Calibri"/>
              </a:rPr>
              <a:t>Time utility</a:t>
            </a:r>
          </a:p>
          <a:p>
            <a:pPr marL="914400" lvl="1" indent="-457200">
              <a:spcBef>
                <a:spcPts val="1700"/>
              </a:spcBef>
              <a:buFont typeface="Wingdings" panose="05000000000000000000" pitchFamily="2" charset="2"/>
              <a:buChar char="§"/>
            </a:pPr>
            <a:r>
              <a:rPr lang="en-US" sz="2400" dirty="0">
                <a:latin typeface="+mn-lt"/>
                <a:ea typeface="Calibri"/>
                <a:cs typeface="Calibri"/>
                <a:sym typeface="Calibri"/>
              </a:rPr>
              <a:t>Possession utility</a:t>
            </a:r>
          </a:p>
        </p:txBody>
      </p:sp>
    </p:spTree>
    <p:extLst>
      <p:ext uri="{BB962C8B-B14F-4D97-AF65-F5344CB8AC3E}">
        <p14:creationId xmlns:p14="http://schemas.microsoft.com/office/powerpoint/2010/main" val="2193768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15372"/>
            <a:ext cx="8229600" cy="622828"/>
          </a:xfrm>
        </p:spPr>
        <p:txBody>
          <a:bodyPr/>
          <a:lstStyle/>
          <a:p>
            <a:r>
              <a:rPr lang="en-US" sz="3600" dirty="0" smtClean="0">
                <a:latin typeface="+mj-lt"/>
              </a:rPr>
              <a:t>Place Utility</a:t>
            </a:r>
            <a:endParaRPr lang="en-IN" sz="3600" dirty="0">
              <a:latin typeface="+mj-lt"/>
            </a:endParaRPr>
          </a:p>
        </p:txBody>
      </p:sp>
      <p:sp>
        <p:nvSpPr>
          <p:cNvPr id="10" name="Text Placeholder 230"/>
          <p:cNvSpPr txBox="1">
            <a:spLocks noGrp="1"/>
          </p:cNvSpPr>
          <p:nvPr>
            <p:ph type="body" sz="quarter" idx="4294967295"/>
          </p:nvPr>
        </p:nvSpPr>
        <p:spPr>
          <a:xfrm>
            <a:off x="457200" y="1131413"/>
            <a:ext cx="4620409" cy="468010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SzPct val="100000"/>
              <a:buFont typeface="Arial"/>
              <a:buChar char="•"/>
            </a:pPr>
            <a:r>
              <a:rPr lang="en-US" sz="2600" b="0" i="1" u="none" strike="noStrike" cap="none" dirty="0">
                <a:solidFill>
                  <a:schemeClr val="tx1"/>
                </a:solidFill>
                <a:latin typeface="+mn-lt"/>
                <a:ea typeface="Calibri"/>
                <a:cs typeface="Calibri"/>
                <a:sym typeface="Calibri"/>
              </a:rPr>
              <a:t>Rent the Runway </a:t>
            </a:r>
            <a:r>
              <a:rPr lang="en-US" sz="2600" b="0" i="0" u="none" strike="noStrike" cap="none" dirty="0">
                <a:solidFill>
                  <a:schemeClr val="tx1"/>
                </a:solidFill>
                <a:latin typeface="+mn-lt"/>
                <a:ea typeface="Calibri"/>
                <a:cs typeface="Calibri"/>
                <a:sym typeface="Calibri"/>
              </a:rPr>
              <a:t>is a new service that rents high-end dresses from fashion designers and rents them at a one-tenth of the cost of buying the same garment in the store</a:t>
            </a:r>
            <a:r>
              <a:rPr lang="en-US" sz="2600" b="0" i="0" u="none" strike="noStrike" cap="none" dirty="0" smtClean="0">
                <a:solidFill>
                  <a:schemeClr val="tx1"/>
                </a:solidFill>
                <a:latin typeface="+mn-lt"/>
                <a:ea typeface="Calibri"/>
                <a:cs typeface="Calibri"/>
                <a:sym typeface="Calibri"/>
              </a:rPr>
              <a:t>.</a:t>
            </a:r>
          </a:p>
          <a:p>
            <a:pPr marL="0" indent="0">
              <a:spcBef>
                <a:spcPts val="0"/>
              </a:spcBef>
              <a:buNone/>
            </a:pPr>
            <a:r>
              <a:rPr lang="en-US" sz="2800" b="1" u="sng" dirty="0">
                <a:solidFill>
                  <a:schemeClr val="hlink"/>
                </a:solidFill>
              </a:rPr>
              <a:t>Rent the </a:t>
            </a:r>
            <a:r>
              <a:rPr lang="en-US" sz="2800" b="1" u="sng" dirty="0" smtClean="0">
                <a:solidFill>
                  <a:schemeClr val="hlink"/>
                </a:solidFill>
              </a:rPr>
              <a:t>Runway</a:t>
            </a:r>
            <a:endParaRPr lang="en-US" sz="2800" b="1" u="sng" dirty="0">
              <a:solidFill>
                <a:schemeClr val="hlink"/>
              </a:solidFill>
            </a:endParaRPr>
          </a:p>
        </p:txBody>
      </p:sp>
      <p:pic>
        <p:nvPicPr>
          <p:cNvPr id="12" name="Picture 233" descr="The photo shows a shop window where three female mannequins wearing high-end dresses are displayed."/>
          <p:cNvPicPr preferRelativeResize="0"/>
          <p:nvPr/>
        </p:nvPicPr>
        <p:blipFill rotWithShape="1">
          <a:blip r:embed="rId3">
            <a:alphaModFix/>
          </a:blip>
          <a:srcRect/>
          <a:stretch/>
        </p:blipFill>
        <p:spPr>
          <a:xfrm>
            <a:off x="5746430" y="1630647"/>
            <a:ext cx="2254570" cy="3360154"/>
          </a:xfrm>
          <a:prstGeom prst="rect">
            <a:avLst/>
          </a:prstGeom>
          <a:noFill/>
          <a:ln>
            <a:noFill/>
          </a:ln>
        </p:spPr>
      </p:pic>
    </p:spTree>
    <p:extLst>
      <p:ext uri="{BB962C8B-B14F-4D97-AF65-F5344CB8AC3E}">
        <p14:creationId xmlns:p14="http://schemas.microsoft.com/office/powerpoint/2010/main" val="303220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Marketing Defined: Value for Society</a:t>
            </a:r>
            <a:endParaRPr lang="en-IN" sz="3600" dirty="0">
              <a:latin typeface="+mj-lt"/>
            </a:endParaRPr>
          </a:p>
        </p:txBody>
      </p:sp>
      <p:sp>
        <p:nvSpPr>
          <p:cNvPr id="8" name="Text Placeholder 230"/>
          <p:cNvSpPr txBox="1">
            <a:spLocks noGrp="1"/>
          </p:cNvSpPr>
          <p:nvPr>
            <p:ph type="body" idx="2"/>
          </p:nvPr>
        </p:nvSpPr>
        <p:spPr>
          <a:xfrm>
            <a:off x="457199" y="1120761"/>
            <a:ext cx="8009467" cy="5022864"/>
          </a:xfrm>
          <a:prstGeom prst="rect">
            <a:avLst/>
          </a:prstGeom>
          <a:noFill/>
          <a:ln>
            <a:noFill/>
          </a:ln>
        </p:spPr>
        <p:txBody>
          <a:bodyPr lIns="91425" tIns="45700" rIns="91425" bIns="45700" anchor="t" anchorCtr="0">
            <a:noAutofit/>
          </a:bodyPr>
          <a:lstStyle/>
          <a:p>
            <a:pPr marL="457200" indent="-457200">
              <a:spcBef>
                <a:spcPts val="0"/>
              </a:spcBef>
              <a:buFont typeface="Arial" panose="020B0604020202020204" pitchFamily="34" charset="0"/>
              <a:buChar char="•"/>
            </a:pPr>
            <a:r>
              <a:rPr lang="en-US" sz="2600" dirty="0">
                <a:latin typeface="+mn-lt"/>
                <a:ea typeface="Calibri"/>
                <a:cs typeface="Calibri"/>
                <a:sym typeface="Calibri"/>
              </a:rPr>
              <a:t>Is it possible to make profits and contribute to society and the planet in a positive </a:t>
            </a:r>
            <a:r>
              <a:rPr lang="en-US" sz="2600" dirty="0" smtClean="0">
                <a:latin typeface="+mn-lt"/>
                <a:ea typeface="Calibri"/>
                <a:cs typeface="Calibri"/>
                <a:sym typeface="Calibri"/>
              </a:rPr>
              <a:t>way?</a:t>
            </a:r>
          </a:p>
          <a:p>
            <a:pPr marL="457200" lvl="0" indent="-457200">
              <a:spcBef>
                <a:spcPts val="1700"/>
              </a:spcBef>
              <a:buFont typeface="Arial" panose="020B0604020202020204" pitchFamily="34" charset="0"/>
              <a:buChar char="•"/>
            </a:pPr>
            <a:r>
              <a:rPr lang="en-US" sz="2600" dirty="0" smtClean="0">
                <a:latin typeface="+mn-lt"/>
                <a:ea typeface="Calibri"/>
                <a:cs typeface="Calibri"/>
                <a:sym typeface="Calibri"/>
              </a:rPr>
              <a:t>Corporate </a:t>
            </a:r>
            <a:r>
              <a:rPr lang="en-US" sz="2600" dirty="0">
                <a:latin typeface="+mn-lt"/>
                <a:ea typeface="Calibri"/>
                <a:cs typeface="Calibri"/>
                <a:sym typeface="Calibri"/>
              </a:rPr>
              <a:t>responsibility at Target</a:t>
            </a:r>
          </a:p>
          <a:p>
            <a:pPr marL="914400" lvl="1" indent="-457200">
              <a:spcBef>
                <a:spcPts val="1000"/>
              </a:spcBef>
              <a:buFont typeface="Wingdings" panose="05000000000000000000" pitchFamily="2" charset="2"/>
              <a:buChar char="§"/>
            </a:pPr>
            <a:r>
              <a:rPr lang="en-US" sz="2400" dirty="0" smtClean="0">
                <a:latin typeface="+mn-lt"/>
                <a:ea typeface="Calibri"/>
                <a:cs typeface="Calibri"/>
                <a:sym typeface="Calibri"/>
              </a:rPr>
              <a:t>In </a:t>
            </a:r>
            <a:r>
              <a:rPr lang="en-US" sz="2400" dirty="0">
                <a:latin typeface="+mn-lt"/>
                <a:ea typeface="Calibri"/>
                <a:cs typeface="Calibri"/>
                <a:sym typeface="Calibri"/>
              </a:rPr>
              <a:t>2012, Target set goals for all seafood sold in stores to be sustainable and traceable.</a:t>
            </a:r>
          </a:p>
          <a:p>
            <a:pPr marL="914400" lvl="1" indent="-457200">
              <a:spcBef>
                <a:spcPts val="1000"/>
              </a:spcBef>
              <a:buFont typeface="Wingdings" panose="05000000000000000000" pitchFamily="2" charset="2"/>
              <a:buChar char="§"/>
            </a:pPr>
            <a:r>
              <a:rPr lang="en-US" sz="2400" dirty="0">
                <a:latin typeface="+mn-lt"/>
                <a:ea typeface="Calibri"/>
                <a:cs typeface="Calibri"/>
                <a:sym typeface="Calibri"/>
              </a:rPr>
              <a:t>Reusable bag program saves consumers $7 </a:t>
            </a:r>
            <a:r>
              <a:rPr lang="en-US" sz="2400" dirty="0" smtClean="0">
                <a:latin typeface="+mn-lt"/>
                <a:ea typeface="Calibri"/>
                <a:cs typeface="Calibri"/>
                <a:sym typeface="Calibri"/>
              </a:rPr>
              <a:t>million.</a:t>
            </a:r>
            <a:endParaRPr lang="en-US" sz="2400" dirty="0">
              <a:latin typeface="+mn-lt"/>
              <a:ea typeface="Calibri"/>
              <a:cs typeface="Calibri"/>
              <a:sym typeface="Calibri"/>
            </a:endParaRPr>
          </a:p>
          <a:p>
            <a:pPr marL="914400" lvl="1" indent="-457200">
              <a:spcBef>
                <a:spcPts val="1000"/>
              </a:spcBef>
              <a:buFont typeface="Wingdings" panose="05000000000000000000" pitchFamily="2" charset="2"/>
              <a:buChar char="§"/>
            </a:pPr>
            <a:r>
              <a:rPr lang="en-US" sz="2400" dirty="0">
                <a:latin typeface="+mn-lt"/>
                <a:ea typeface="Calibri"/>
                <a:cs typeface="Calibri"/>
                <a:sym typeface="Calibri"/>
              </a:rPr>
              <a:t>50+% of apparel is labeled “machine wash cold” to help reduce energy consumption.</a:t>
            </a:r>
          </a:p>
        </p:txBody>
      </p:sp>
    </p:spTree>
    <p:extLst>
      <p:ext uri="{BB962C8B-B14F-4D97-AF65-F5344CB8AC3E}">
        <p14:creationId xmlns:p14="http://schemas.microsoft.com/office/powerpoint/2010/main" val="2216045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Summary: Marketing Defined</a:t>
            </a:r>
            <a:endParaRPr lang="en-IN" sz="3600" dirty="0">
              <a:latin typeface="+mj-lt"/>
            </a:endParaRPr>
          </a:p>
        </p:txBody>
      </p:sp>
      <p:sp>
        <p:nvSpPr>
          <p:cNvPr id="4" name="Text Placeholder 3"/>
          <p:cNvSpPr>
            <a:spLocks noGrp="1"/>
          </p:cNvSpPr>
          <p:nvPr>
            <p:ph type="body" idx="2"/>
          </p:nvPr>
        </p:nvSpPr>
        <p:spPr>
          <a:xfrm>
            <a:off x="457200" y="1101725"/>
            <a:ext cx="8229600" cy="4525963"/>
          </a:xfrm>
        </p:spPr>
        <p:txBody>
          <a:bodyPr/>
          <a:lstStyle/>
          <a:p>
            <a:pPr marL="457200" lvl="0" indent="-457200">
              <a:spcBef>
                <a:spcPts val="0"/>
              </a:spcBef>
              <a:buFont typeface="Arial" panose="020B0604020202020204" pitchFamily="34" charset="0"/>
              <a:buChar char="•"/>
            </a:pPr>
            <a:r>
              <a:rPr lang="en-IN" sz="2600" dirty="0">
                <a:latin typeface="+mn-lt"/>
                <a:ea typeface="Calibri"/>
                <a:cs typeface="Calibri"/>
                <a:sym typeface="Calibri"/>
              </a:rPr>
              <a:t>Marketing encompasses activities and process that create, communicate, deliver value-based exchanges.</a:t>
            </a:r>
          </a:p>
          <a:p>
            <a:pPr marL="914400" lvl="1" indent="-457200">
              <a:spcBef>
                <a:spcPts val="1700"/>
              </a:spcBef>
              <a:buFont typeface="Wingdings" panose="05000000000000000000" pitchFamily="2" charset="2"/>
              <a:buChar char="§"/>
            </a:pPr>
            <a:r>
              <a:rPr lang="en-IN" sz="2400" dirty="0" smtClean="0">
                <a:latin typeface="+mn-lt"/>
                <a:ea typeface="Calibri"/>
                <a:cs typeface="Calibri"/>
                <a:sym typeface="Calibri"/>
              </a:rPr>
              <a:t>Benefits to stakeholders beyond just businesses and consumers</a:t>
            </a:r>
          </a:p>
          <a:p>
            <a:pPr marL="457200" lvl="1" indent="0">
              <a:spcBef>
                <a:spcPts val="1700"/>
              </a:spcBef>
              <a:buNone/>
            </a:pPr>
            <a:r>
              <a:rPr lang="en-US" sz="2400" b="1" dirty="0" smtClean="0">
                <a:solidFill>
                  <a:srgbClr val="000000"/>
                </a:solidFill>
                <a:latin typeface="+mn-lt"/>
                <a:ea typeface="Calibri"/>
                <a:cs typeface="Calibri"/>
                <a:sym typeface="Calibri"/>
              </a:rPr>
              <a:t>How does the definition of marketing relate to you as a consumer? To your future career?</a:t>
            </a:r>
          </a:p>
        </p:txBody>
      </p:sp>
    </p:spTree>
    <p:extLst>
      <p:ext uri="{BB962C8B-B14F-4D97-AF65-F5344CB8AC3E}">
        <p14:creationId xmlns:p14="http://schemas.microsoft.com/office/powerpoint/2010/main" val="3728140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Evolution of the Marketing Concept</a:t>
            </a:r>
            <a:endParaRPr lang="en-IN" sz="3600" dirty="0">
              <a:latin typeface="+mj-lt"/>
            </a:endParaRPr>
          </a:p>
        </p:txBody>
      </p:sp>
      <p:sp>
        <p:nvSpPr>
          <p:cNvPr id="4" name="Text Placeholder 3"/>
          <p:cNvSpPr>
            <a:spLocks noGrp="1"/>
          </p:cNvSpPr>
          <p:nvPr>
            <p:ph type="body" idx="2"/>
          </p:nvPr>
        </p:nvSpPr>
        <p:spPr>
          <a:xfrm>
            <a:off x="457200" y="1112520"/>
            <a:ext cx="8229600" cy="4525963"/>
          </a:xfrm>
        </p:spPr>
        <p:txBody>
          <a:bodyPr/>
          <a:lstStyle/>
          <a:p>
            <a:pPr marL="457200" lvl="0" indent="-457200">
              <a:spcBef>
                <a:spcPts val="1700"/>
              </a:spcBef>
              <a:buFont typeface="Arial" panose="020B0604020202020204" pitchFamily="34" charset="0"/>
              <a:buChar char="•"/>
            </a:pPr>
            <a:r>
              <a:rPr lang="en-US" sz="2600" dirty="0">
                <a:latin typeface="+mn-lt"/>
                <a:ea typeface="Calibri"/>
                <a:cs typeface="Calibri"/>
                <a:sym typeface="Calibri"/>
              </a:rPr>
              <a:t>Production era</a:t>
            </a:r>
          </a:p>
          <a:p>
            <a:pPr marL="457200" lvl="0" indent="-457200">
              <a:spcBef>
                <a:spcPts val="1700"/>
              </a:spcBef>
              <a:buFont typeface="Arial" panose="020B0604020202020204" pitchFamily="34" charset="0"/>
              <a:buChar char="•"/>
            </a:pPr>
            <a:r>
              <a:rPr lang="en-US" sz="2600" dirty="0">
                <a:latin typeface="+mn-lt"/>
                <a:ea typeface="Calibri"/>
                <a:cs typeface="Calibri"/>
                <a:sym typeface="Calibri"/>
              </a:rPr>
              <a:t>Selling era</a:t>
            </a:r>
          </a:p>
          <a:p>
            <a:pPr marL="457200" lvl="0" indent="-457200">
              <a:spcBef>
                <a:spcPts val="1700"/>
              </a:spcBef>
              <a:buFont typeface="Arial" panose="020B0604020202020204" pitchFamily="34" charset="0"/>
              <a:buChar char="•"/>
            </a:pPr>
            <a:r>
              <a:rPr lang="en-US" sz="2600" dirty="0">
                <a:latin typeface="+mn-lt"/>
                <a:ea typeface="Calibri"/>
                <a:cs typeface="Calibri"/>
                <a:sym typeface="Calibri"/>
              </a:rPr>
              <a:t>Relationship era</a:t>
            </a:r>
          </a:p>
          <a:p>
            <a:pPr marL="457200" lvl="0" indent="-457200">
              <a:spcBef>
                <a:spcPts val="1700"/>
              </a:spcBef>
              <a:buFont typeface="Arial" panose="020B0604020202020204" pitchFamily="34" charset="0"/>
              <a:buChar char="•"/>
            </a:pPr>
            <a:r>
              <a:rPr lang="en-US" sz="2600" dirty="0">
                <a:latin typeface="+mn-lt"/>
                <a:ea typeface="Calibri"/>
                <a:cs typeface="Calibri"/>
                <a:sym typeface="Calibri"/>
              </a:rPr>
              <a:t>Triple bottom-line </a:t>
            </a:r>
            <a:r>
              <a:rPr lang="en-US" sz="2600" dirty="0" smtClean="0">
                <a:latin typeface="+mn-lt"/>
                <a:ea typeface="Calibri"/>
                <a:cs typeface="Calibri"/>
                <a:sym typeface="Calibri"/>
              </a:rPr>
              <a:t>era</a:t>
            </a:r>
            <a:endParaRPr lang="en-US" sz="2600" dirty="0">
              <a:latin typeface="+mn-lt"/>
              <a:ea typeface="Calibri"/>
              <a:cs typeface="Calibri"/>
              <a:sym typeface="Calibri"/>
            </a:endParaRPr>
          </a:p>
        </p:txBody>
      </p:sp>
    </p:spTree>
    <p:extLst>
      <p:ext uri="{BB962C8B-B14F-4D97-AF65-F5344CB8AC3E}">
        <p14:creationId xmlns:p14="http://schemas.microsoft.com/office/powerpoint/2010/main" val="3746266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Learning Objectives </a:t>
            </a:r>
            <a:endParaRPr lang="en-IN" sz="3600" dirty="0">
              <a:latin typeface="+mj-lt"/>
            </a:endParaRPr>
          </a:p>
        </p:txBody>
      </p:sp>
      <p:sp>
        <p:nvSpPr>
          <p:cNvPr id="5" name="Text Placeholder 100"/>
          <p:cNvSpPr txBox="1">
            <a:spLocks noGrp="1"/>
          </p:cNvSpPr>
          <p:nvPr>
            <p:ph type="body" idx="1"/>
          </p:nvPr>
        </p:nvSpPr>
        <p:spPr>
          <a:xfrm>
            <a:off x="481965" y="1071245"/>
            <a:ext cx="8229600" cy="4525963"/>
          </a:xfrm>
          <a:prstGeom prst="rect">
            <a:avLst/>
          </a:prstGeom>
          <a:noFill/>
          <a:ln>
            <a:noFill/>
          </a:ln>
        </p:spPr>
        <p:txBody>
          <a:bodyPr lIns="91425" tIns="45700" rIns="91425" bIns="45700" anchor="t" anchorCtr="0">
            <a:noAutofit/>
          </a:bodyPr>
          <a:lstStyle/>
          <a:p>
            <a:pPr lvl="0"/>
            <a:r>
              <a:rPr lang="en-US" sz="2600" b="1" dirty="0" smtClean="0">
                <a:latin typeface="+mn-lt"/>
                <a:ea typeface="Calibri"/>
                <a:cs typeface="Calibri"/>
                <a:sym typeface="Calibri"/>
              </a:rPr>
              <a:t>1.1</a:t>
            </a:r>
            <a:r>
              <a:rPr lang="en-US" sz="2600" dirty="0" smtClean="0">
                <a:solidFill>
                  <a:schemeClr val="dk1"/>
                </a:solidFill>
                <a:latin typeface="+mn-lt"/>
                <a:ea typeface="Calibri"/>
                <a:cs typeface="Calibri"/>
                <a:sym typeface="Calibri"/>
              </a:rPr>
              <a:t> Explain </a:t>
            </a:r>
            <a:r>
              <a:rPr lang="en-US" sz="2600" dirty="0">
                <a:solidFill>
                  <a:schemeClr val="dk1"/>
                </a:solidFill>
                <a:latin typeface="+mn-lt"/>
                <a:ea typeface="Calibri"/>
                <a:cs typeface="Calibri"/>
                <a:sym typeface="Calibri"/>
              </a:rPr>
              <a:t>what marketing is, the marketing mix, what </a:t>
            </a:r>
            <a:r>
              <a:rPr lang="en-US" sz="2600" dirty="0" smtClean="0">
                <a:solidFill>
                  <a:schemeClr val="dk1"/>
                </a:solidFill>
                <a:latin typeface="+mn-lt"/>
                <a:ea typeface="Calibri"/>
                <a:cs typeface="Calibri"/>
                <a:sym typeface="Calibri"/>
              </a:rPr>
              <a:t>  </a:t>
            </a:r>
          </a:p>
          <a:p>
            <a:pPr lvl="0"/>
            <a:r>
              <a:rPr lang="en-US" sz="2600" dirty="0">
                <a:solidFill>
                  <a:schemeClr val="dk1"/>
                </a:solidFill>
                <a:latin typeface="+mn-lt"/>
                <a:ea typeface="Calibri"/>
                <a:cs typeface="Calibri"/>
                <a:sym typeface="Calibri"/>
              </a:rPr>
              <a:t> </a:t>
            </a:r>
            <a:r>
              <a:rPr lang="en-US" sz="2600" dirty="0" smtClean="0">
                <a:solidFill>
                  <a:schemeClr val="dk1"/>
                </a:solidFill>
                <a:latin typeface="+mn-lt"/>
                <a:ea typeface="Calibri"/>
                <a:cs typeface="Calibri"/>
                <a:sym typeface="Calibri"/>
              </a:rPr>
              <a:t>     can </a:t>
            </a:r>
            <a:r>
              <a:rPr lang="en-US" sz="2600" dirty="0">
                <a:solidFill>
                  <a:schemeClr val="dk1"/>
                </a:solidFill>
                <a:latin typeface="+mn-lt"/>
                <a:ea typeface="Calibri"/>
                <a:cs typeface="Calibri"/>
                <a:sym typeface="Calibri"/>
              </a:rPr>
              <a:t>be marketed, and the value of </a:t>
            </a:r>
            <a:r>
              <a:rPr lang="en-US" sz="2600" dirty="0" smtClean="0">
                <a:solidFill>
                  <a:schemeClr val="dk1"/>
                </a:solidFill>
                <a:latin typeface="+mn-lt"/>
                <a:ea typeface="Calibri"/>
                <a:cs typeface="Calibri"/>
                <a:sym typeface="Calibri"/>
              </a:rPr>
              <a:t>marketing</a:t>
            </a:r>
            <a:r>
              <a:rPr lang="en-US" sz="2600" dirty="0" smtClean="0">
                <a:solidFill>
                  <a:schemeClr val="tx1"/>
                </a:solidFill>
                <a:latin typeface="+mn-lt"/>
                <a:ea typeface="Calibri"/>
                <a:cs typeface="Calibri"/>
                <a:sym typeface="Calibri"/>
              </a:rPr>
              <a:t>.</a:t>
            </a:r>
          </a:p>
          <a:p>
            <a:pPr lvl="0">
              <a:lnSpc>
                <a:spcPct val="150000"/>
              </a:lnSpc>
            </a:pPr>
            <a:r>
              <a:rPr lang="en-US" sz="2600" b="1" dirty="0" smtClean="0">
                <a:latin typeface="+mn-lt"/>
                <a:ea typeface="Calibri"/>
                <a:cs typeface="Calibri"/>
                <a:sym typeface="Calibri"/>
              </a:rPr>
              <a:t>1.2</a:t>
            </a:r>
            <a:r>
              <a:rPr lang="en-US" sz="2600" b="1" dirty="0" smtClean="0">
                <a:solidFill>
                  <a:schemeClr val="dk1"/>
                </a:solidFill>
                <a:latin typeface="+mn-lt"/>
                <a:ea typeface="Calibri"/>
                <a:cs typeface="Calibri"/>
                <a:sym typeface="Calibri"/>
              </a:rPr>
              <a:t> </a:t>
            </a:r>
            <a:r>
              <a:rPr lang="en-US" sz="2600" dirty="0" smtClean="0">
                <a:solidFill>
                  <a:schemeClr val="dk1"/>
                </a:solidFill>
                <a:latin typeface="+mn-lt"/>
                <a:ea typeface="Calibri"/>
                <a:cs typeface="Calibri"/>
                <a:sym typeface="Calibri"/>
              </a:rPr>
              <a:t>Explain </a:t>
            </a:r>
            <a:r>
              <a:rPr lang="en-US" sz="2600" dirty="0">
                <a:solidFill>
                  <a:schemeClr val="dk1"/>
                </a:solidFill>
                <a:latin typeface="+mn-lt"/>
                <a:ea typeface="Calibri"/>
                <a:cs typeface="Calibri"/>
                <a:sym typeface="Calibri"/>
              </a:rPr>
              <a:t>the evolution of the marketing concept</a:t>
            </a:r>
            <a:r>
              <a:rPr lang="en-US" sz="2600" dirty="0" smtClean="0">
                <a:solidFill>
                  <a:schemeClr val="tx1"/>
                </a:solidFill>
                <a:latin typeface="+mn-lt"/>
                <a:ea typeface="Calibri"/>
                <a:cs typeface="Calibri"/>
                <a:sym typeface="Calibri"/>
              </a:rPr>
              <a:t>.</a:t>
            </a:r>
            <a:endParaRPr lang="en-US" sz="2600" dirty="0">
              <a:solidFill>
                <a:schemeClr val="tx1"/>
              </a:solidFill>
              <a:latin typeface="+mn-lt"/>
              <a:ea typeface="Calibri"/>
              <a:cs typeface="Calibri"/>
              <a:sym typeface="Calibri"/>
            </a:endParaRPr>
          </a:p>
          <a:p>
            <a:pPr lvl="0"/>
            <a:r>
              <a:rPr lang="en-US" sz="2600" b="1" dirty="0" smtClean="0">
                <a:latin typeface="+mn-lt"/>
                <a:ea typeface="Calibri"/>
                <a:cs typeface="Calibri"/>
                <a:sym typeface="Calibri"/>
              </a:rPr>
              <a:t>1.3</a:t>
            </a:r>
            <a:r>
              <a:rPr lang="en-US" sz="2600" dirty="0" smtClean="0">
                <a:solidFill>
                  <a:schemeClr val="dk1"/>
                </a:solidFill>
                <a:latin typeface="+mn-lt"/>
                <a:ea typeface="Calibri"/>
                <a:cs typeface="Calibri"/>
                <a:sym typeface="Calibri"/>
              </a:rPr>
              <a:t> Understand </a:t>
            </a:r>
            <a:r>
              <a:rPr lang="en-US" sz="2600" dirty="0">
                <a:solidFill>
                  <a:schemeClr val="dk1"/>
                </a:solidFill>
                <a:latin typeface="+mn-lt"/>
                <a:ea typeface="Calibri"/>
                <a:cs typeface="Calibri"/>
                <a:sym typeface="Calibri"/>
              </a:rPr>
              <a:t>value from the perspectives of </a:t>
            </a:r>
            <a:endParaRPr lang="en-US" sz="2600" dirty="0" smtClean="0">
              <a:solidFill>
                <a:schemeClr val="dk1"/>
              </a:solidFill>
              <a:latin typeface="+mn-lt"/>
              <a:ea typeface="Calibri"/>
              <a:cs typeface="Calibri"/>
              <a:sym typeface="Calibri"/>
            </a:endParaRPr>
          </a:p>
          <a:p>
            <a:pPr lvl="0"/>
            <a:r>
              <a:rPr lang="en-US" sz="2600" dirty="0">
                <a:solidFill>
                  <a:schemeClr val="dk1"/>
                </a:solidFill>
                <a:latin typeface="+mn-lt"/>
                <a:ea typeface="Calibri"/>
                <a:cs typeface="Calibri"/>
                <a:sym typeface="Calibri"/>
              </a:rPr>
              <a:t> </a:t>
            </a:r>
            <a:r>
              <a:rPr lang="en-US" sz="2600" dirty="0" smtClean="0">
                <a:solidFill>
                  <a:schemeClr val="dk1"/>
                </a:solidFill>
                <a:latin typeface="+mn-lt"/>
                <a:ea typeface="Calibri"/>
                <a:cs typeface="Calibri"/>
                <a:sym typeface="Calibri"/>
              </a:rPr>
              <a:t>     customers</a:t>
            </a:r>
            <a:r>
              <a:rPr lang="en-US" sz="2600" dirty="0">
                <a:solidFill>
                  <a:schemeClr val="dk1"/>
                </a:solidFill>
                <a:latin typeface="+mn-lt"/>
                <a:ea typeface="Calibri"/>
                <a:cs typeface="Calibri"/>
                <a:sym typeface="Calibri"/>
              </a:rPr>
              <a:t>, producers, and </a:t>
            </a:r>
            <a:r>
              <a:rPr lang="en-US" sz="2600" dirty="0" smtClean="0">
                <a:solidFill>
                  <a:schemeClr val="dk1"/>
                </a:solidFill>
                <a:latin typeface="+mn-lt"/>
                <a:ea typeface="Calibri"/>
                <a:cs typeface="Calibri"/>
                <a:sym typeface="Calibri"/>
              </a:rPr>
              <a:t>society</a:t>
            </a:r>
            <a:r>
              <a:rPr lang="en-US" sz="2600" dirty="0" smtClean="0">
                <a:solidFill>
                  <a:schemeClr val="tx1"/>
                </a:solidFill>
                <a:latin typeface="+mn-lt"/>
                <a:ea typeface="Calibri"/>
                <a:cs typeface="Calibri"/>
                <a:sym typeface="Calibri"/>
              </a:rPr>
              <a:t>.</a:t>
            </a:r>
          </a:p>
          <a:p>
            <a:pPr lvl="0">
              <a:lnSpc>
                <a:spcPct val="150000"/>
              </a:lnSpc>
            </a:pPr>
            <a:r>
              <a:rPr lang="en-US" sz="2600" b="1" dirty="0" smtClean="0">
                <a:latin typeface="+mn-lt"/>
                <a:ea typeface="Calibri"/>
                <a:cs typeface="Calibri"/>
                <a:sym typeface="Calibri"/>
              </a:rPr>
              <a:t>1.4</a:t>
            </a:r>
            <a:r>
              <a:rPr lang="en-US" sz="2600" dirty="0" smtClean="0">
                <a:solidFill>
                  <a:schemeClr val="dk1"/>
                </a:solidFill>
                <a:latin typeface="+mn-lt"/>
                <a:ea typeface="Calibri"/>
                <a:cs typeface="Calibri"/>
                <a:sym typeface="Calibri"/>
              </a:rPr>
              <a:t> Explain </a:t>
            </a:r>
            <a:r>
              <a:rPr lang="en-US" sz="2600" dirty="0">
                <a:solidFill>
                  <a:schemeClr val="dk1"/>
                </a:solidFill>
                <a:latin typeface="+mn-lt"/>
                <a:ea typeface="Calibri"/>
                <a:cs typeface="Calibri"/>
                <a:sym typeface="Calibri"/>
              </a:rPr>
              <a:t>the basics of market </a:t>
            </a:r>
            <a:r>
              <a:rPr lang="en-US" sz="2600" dirty="0" smtClean="0">
                <a:solidFill>
                  <a:schemeClr val="dk1"/>
                </a:solidFill>
                <a:latin typeface="+mn-lt"/>
                <a:ea typeface="Calibri"/>
                <a:cs typeface="Calibri"/>
                <a:sym typeface="Calibri"/>
              </a:rPr>
              <a:t>planning.</a:t>
            </a:r>
            <a:endParaRPr sz="2600" b="0" i="0" u="none" strike="noStrike" cap="none"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1246317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Production Era</a:t>
            </a:r>
            <a:endParaRPr lang="en-IN" sz="3600" dirty="0">
              <a:latin typeface="+mj-lt"/>
            </a:endParaRPr>
          </a:p>
        </p:txBody>
      </p:sp>
      <p:sp>
        <p:nvSpPr>
          <p:cNvPr id="4" name="Text Placeholder 3"/>
          <p:cNvSpPr>
            <a:spLocks noGrp="1"/>
          </p:cNvSpPr>
          <p:nvPr>
            <p:ph type="body" idx="2"/>
          </p:nvPr>
        </p:nvSpPr>
        <p:spPr>
          <a:xfrm>
            <a:off x="457200" y="1142986"/>
            <a:ext cx="8229600" cy="4758281"/>
          </a:xfrm>
        </p:spPr>
        <p:txBody>
          <a:bodyPr/>
          <a:lstStyle/>
          <a:p>
            <a:pPr marL="457200" lvl="0" indent="-457200">
              <a:lnSpc>
                <a:spcPct val="90000"/>
              </a:lnSpc>
              <a:spcBef>
                <a:spcPts val="0"/>
              </a:spcBef>
              <a:buFont typeface="Arial" panose="020B0604020202020204" pitchFamily="34" charset="0"/>
              <a:buChar char="•"/>
            </a:pPr>
            <a:r>
              <a:rPr lang="en-US" sz="2600" dirty="0">
                <a:latin typeface="+mn-lt"/>
                <a:ea typeface="Calibri"/>
                <a:cs typeface="Calibri"/>
                <a:sym typeface="Calibri"/>
              </a:rPr>
              <a:t>Marketing dominated by a </a:t>
            </a:r>
            <a:r>
              <a:rPr lang="en-US" sz="2600" b="1" dirty="0">
                <a:latin typeface="+mn-lt"/>
                <a:ea typeface="Calibri"/>
                <a:cs typeface="Calibri"/>
                <a:sym typeface="Calibri"/>
              </a:rPr>
              <a:t>production orientation</a:t>
            </a:r>
          </a:p>
          <a:p>
            <a:pPr marL="914400" lvl="1" indent="-457200">
              <a:lnSpc>
                <a:spcPct val="90000"/>
              </a:lnSpc>
              <a:spcBef>
                <a:spcPts val="1700"/>
              </a:spcBef>
              <a:buFont typeface="Wingdings" panose="05000000000000000000" pitchFamily="2" charset="2"/>
              <a:buChar char="§"/>
            </a:pPr>
            <a:r>
              <a:rPr lang="en-US" sz="2400" dirty="0" smtClean="0">
                <a:latin typeface="+mn-lt"/>
                <a:ea typeface="Calibri"/>
                <a:cs typeface="Calibri"/>
                <a:sym typeface="Calibri"/>
              </a:rPr>
              <a:t>A management philosophy that emphasizes the most efficient ways to produce and distribute products.</a:t>
            </a:r>
            <a:endParaRPr lang="en-US" sz="2400" dirty="0">
              <a:latin typeface="+mn-lt"/>
              <a:ea typeface="Calibri"/>
              <a:cs typeface="Calibri"/>
              <a:sym typeface="Calibri"/>
            </a:endParaRPr>
          </a:p>
          <a:p>
            <a:pPr marL="457200" lvl="0" indent="-457200">
              <a:lnSpc>
                <a:spcPct val="90000"/>
              </a:lnSpc>
              <a:spcBef>
                <a:spcPts val="1700"/>
              </a:spcBef>
              <a:buFont typeface="Arial" panose="020B0604020202020204" pitchFamily="34" charset="0"/>
              <a:buChar char="•"/>
            </a:pPr>
            <a:r>
              <a:rPr lang="en-US" sz="2600" dirty="0">
                <a:latin typeface="+mn-lt"/>
                <a:ea typeface="Calibri"/>
                <a:cs typeface="Calibri"/>
                <a:sym typeface="Calibri"/>
              </a:rPr>
              <a:t>Marketing promotions played a minor </a:t>
            </a:r>
            <a:r>
              <a:rPr lang="en-US" sz="2600" dirty="0" smtClean="0">
                <a:latin typeface="+mn-lt"/>
                <a:ea typeface="Calibri"/>
                <a:cs typeface="Calibri"/>
                <a:sym typeface="Calibri"/>
              </a:rPr>
              <a:t>role.</a:t>
            </a:r>
            <a:endParaRPr lang="en-US" sz="2600" dirty="0">
              <a:latin typeface="+mn-lt"/>
              <a:ea typeface="Calibri"/>
              <a:cs typeface="Calibri"/>
              <a:sym typeface="Calibri"/>
            </a:endParaRPr>
          </a:p>
          <a:p>
            <a:pPr marL="457200" lvl="0" indent="-457200">
              <a:lnSpc>
                <a:spcPct val="90000"/>
              </a:lnSpc>
              <a:spcBef>
                <a:spcPts val="1700"/>
              </a:spcBef>
              <a:buFont typeface="Arial" panose="020B0604020202020204" pitchFamily="34" charset="0"/>
              <a:buChar char="•"/>
            </a:pPr>
            <a:r>
              <a:rPr lang="en-US" sz="2600" dirty="0">
                <a:latin typeface="+mn-lt"/>
                <a:ea typeface="Calibri"/>
                <a:cs typeface="Calibri"/>
                <a:sym typeface="Calibri"/>
              </a:rPr>
              <a:t>Henry Ford’s Model T and Ivory soap are examples of products that were created under a production orientation</a:t>
            </a:r>
            <a:r>
              <a:rPr lang="en-US" sz="2600" dirty="0" smtClean="0">
                <a:latin typeface="+mn-lt"/>
                <a:ea typeface="Calibri"/>
                <a:cs typeface="Calibri"/>
                <a:sym typeface="Calibri"/>
              </a:rPr>
              <a:t>.</a:t>
            </a:r>
            <a:endParaRPr lang="en-US" sz="2600" dirty="0">
              <a:latin typeface="+mn-lt"/>
              <a:ea typeface="Calibri"/>
              <a:cs typeface="Calibri"/>
              <a:sym typeface="Calibri"/>
            </a:endParaRPr>
          </a:p>
        </p:txBody>
      </p:sp>
    </p:spTree>
    <p:extLst>
      <p:ext uri="{BB962C8B-B14F-4D97-AF65-F5344CB8AC3E}">
        <p14:creationId xmlns:p14="http://schemas.microsoft.com/office/powerpoint/2010/main" val="3752324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S</a:t>
            </a:r>
            <a:r>
              <a:rPr lang="en-US" sz="3600" dirty="0" smtClean="0">
                <a:latin typeface="+mj-lt"/>
              </a:rPr>
              <a:t>ales Era</a:t>
            </a:r>
            <a:endParaRPr lang="en-IN" sz="3600" dirty="0">
              <a:latin typeface="+mj-lt"/>
            </a:endParaRPr>
          </a:p>
        </p:txBody>
      </p:sp>
      <p:sp>
        <p:nvSpPr>
          <p:cNvPr id="4" name="Text Placeholder 3"/>
          <p:cNvSpPr>
            <a:spLocks noGrp="1"/>
          </p:cNvSpPr>
          <p:nvPr>
            <p:ph type="body" idx="2"/>
          </p:nvPr>
        </p:nvSpPr>
        <p:spPr>
          <a:xfrm>
            <a:off x="457200" y="1137905"/>
            <a:ext cx="8229600" cy="4758281"/>
          </a:xfrm>
        </p:spPr>
        <p:txBody>
          <a:bodyPr/>
          <a:lstStyle/>
          <a:p>
            <a:pPr marL="457200" lvl="0" indent="-457200">
              <a:lnSpc>
                <a:spcPct val="90000"/>
              </a:lnSpc>
              <a:spcBef>
                <a:spcPts val="0"/>
              </a:spcBef>
              <a:buFont typeface="Arial" panose="020B0604020202020204" pitchFamily="34" charset="0"/>
              <a:buChar char="•"/>
            </a:pPr>
            <a:r>
              <a:rPr lang="en-US" sz="2600" dirty="0">
                <a:latin typeface="+mn-lt"/>
                <a:ea typeface="Calibri"/>
                <a:cs typeface="Calibri"/>
                <a:sym typeface="Calibri"/>
              </a:rPr>
              <a:t>Dominated by </a:t>
            </a:r>
            <a:r>
              <a:rPr lang="en-US" sz="2600" b="1" dirty="0">
                <a:latin typeface="+mn-lt"/>
                <a:ea typeface="Calibri"/>
                <a:cs typeface="Calibri"/>
                <a:sym typeface="Calibri"/>
              </a:rPr>
              <a:t>selling orientation </a:t>
            </a:r>
          </a:p>
          <a:p>
            <a:pPr marL="914400" lvl="1" indent="-457200">
              <a:lnSpc>
                <a:spcPct val="90000"/>
              </a:lnSpc>
              <a:spcBef>
                <a:spcPts val="1700"/>
              </a:spcBef>
              <a:buFont typeface="Wingdings" panose="05000000000000000000" pitchFamily="2" charset="2"/>
              <a:buChar char="§"/>
            </a:pPr>
            <a:r>
              <a:rPr lang="en-US" sz="2400" dirty="0">
                <a:latin typeface="+mn-lt"/>
                <a:ea typeface="Calibri"/>
                <a:cs typeface="Calibri"/>
                <a:sym typeface="Calibri"/>
              </a:rPr>
              <a:t>A managerial view of marketing as a sales function, or a way to move products out of warehouses to reduce </a:t>
            </a:r>
            <a:r>
              <a:rPr lang="en-US" sz="2400" dirty="0" smtClean="0">
                <a:latin typeface="+mn-lt"/>
                <a:ea typeface="Calibri"/>
                <a:cs typeface="Calibri"/>
                <a:sym typeface="Calibri"/>
              </a:rPr>
              <a:t>inventory.</a:t>
            </a:r>
            <a:endParaRPr lang="en-US" sz="2400" dirty="0">
              <a:latin typeface="+mn-lt"/>
              <a:ea typeface="Calibri"/>
              <a:cs typeface="Calibri"/>
              <a:sym typeface="Calibri"/>
            </a:endParaRPr>
          </a:p>
          <a:p>
            <a:pPr marL="914400" lvl="1" indent="-457200">
              <a:lnSpc>
                <a:spcPct val="90000"/>
              </a:lnSpc>
              <a:spcBef>
                <a:spcPts val="1700"/>
              </a:spcBef>
              <a:buFont typeface="Wingdings" panose="05000000000000000000" pitchFamily="2" charset="2"/>
              <a:buChar char="§"/>
            </a:pPr>
            <a:r>
              <a:rPr lang="en-US" sz="2400" dirty="0">
                <a:latin typeface="+mn-lt"/>
                <a:ea typeface="Calibri"/>
                <a:cs typeface="Calibri"/>
                <a:sym typeface="Calibri"/>
              </a:rPr>
              <a:t>Emphasis on aggressive promotional </a:t>
            </a:r>
            <a:r>
              <a:rPr lang="en-US" sz="2400" dirty="0" smtClean="0">
                <a:latin typeface="+mn-lt"/>
                <a:ea typeface="Calibri"/>
                <a:cs typeface="Calibri"/>
                <a:sym typeface="Calibri"/>
              </a:rPr>
              <a:t>activities</a:t>
            </a:r>
            <a:endParaRPr lang="en-US" sz="2400" dirty="0">
              <a:latin typeface="+mn-lt"/>
              <a:ea typeface="Calibri"/>
              <a:cs typeface="Calibri"/>
              <a:sym typeface="Calibri"/>
            </a:endParaRPr>
          </a:p>
          <a:p>
            <a:pPr marL="457200" lvl="0" indent="-457200">
              <a:lnSpc>
                <a:spcPct val="90000"/>
              </a:lnSpc>
              <a:spcBef>
                <a:spcPts val="640"/>
              </a:spcBef>
              <a:buFont typeface="Arial" panose="020B0604020202020204" pitchFamily="34" charset="0"/>
              <a:buChar char="•"/>
            </a:pPr>
            <a:r>
              <a:rPr lang="en-US" sz="2600" dirty="0">
                <a:latin typeface="+mn-lt"/>
                <a:ea typeface="Calibri"/>
                <a:cs typeface="Calibri"/>
                <a:sym typeface="Calibri"/>
              </a:rPr>
              <a:t>Post–World War II, production capacity exceeded demand.</a:t>
            </a:r>
          </a:p>
          <a:p>
            <a:pPr marL="914400" lvl="1" indent="-457200">
              <a:lnSpc>
                <a:spcPct val="90000"/>
              </a:lnSpc>
              <a:spcBef>
                <a:spcPts val="1700"/>
              </a:spcBef>
              <a:buFont typeface="Wingdings" panose="05000000000000000000" pitchFamily="2" charset="2"/>
              <a:buChar char="§"/>
            </a:pPr>
            <a:r>
              <a:rPr lang="en-US" sz="2400" dirty="0">
                <a:latin typeface="+mn-lt"/>
                <a:ea typeface="Calibri"/>
                <a:cs typeface="Calibri"/>
                <a:sym typeface="Calibri"/>
              </a:rPr>
              <a:t>Led businesses to focus on one-time sales of goods rather than repeat </a:t>
            </a:r>
            <a:r>
              <a:rPr lang="en-US" sz="2400" dirty="0" smtClean="0">
                <a:latin typeface="+mn-lt"/>
                <a:ea typeface="Calibri"/>
                <a:cs typeface="Calibri"/>
                <a:sym typeface="Calibri"/>
              </a:rPr>
              <a:t>business.</a:t>
            </a:r>
            <a:endParaRPr lang="en-US" sz="2400" dirty="0">
              <a:latin typeface="+mn-lt"/>
              <a:ea typeface="Calibri"/>
              <a:cs typeface="Calibri"/>
              <a:sym typeface="Calibri"/>
            </a:endParaRPr>
          </a:p>
        </p:txBody>
      </p:sp>
    </p:spTree>
    <p:extLst>
      <p:ext uri="{BB962C8B-B14F-4D97-AF65-F5344CB8AC3E}">
        <p14:creationId xmlns:p14="http://schemas.microsoft.com/office/powerpoint/2010/main" val="1686238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Relationship Era</a:t>
            </a:r>
            <a:endParaRPr lang="en-IN" sz="3600" dirty="0">
              <a:latin typeface="+mj-lt"/>
            </a:endParaRPr>
          </a:p>
        </p:txBody>
      </p:sp>
      <p:sp>
        <p:nvSpPr>
          <p:cNvPr id="4" name="Text Placeholder 3"/>
          <p:cNvSpPr>
            <a:spLocks noGrp="1"/>
          </p:cNvSpPr>
          <p:nvPr>
            <p:ph type="body" idx="2"/>
          </p:nvPr>
        </p:nvSpPr>
        <p:spPr>
          <a:xfrm>
            <a:off x="457200" y="1127745"/>
            <a:ext cx="8229600" cy="4758281"/>
          </a:xfrm>
        </p:spPr>
        <p:txBody>
          <a:bodyPr/>
          <a:lstStyle/>
          <a:p>
            <a:pPr marL="457200" lvl="0" indent="-457200">
              <a:spcBef>
                <a:spcPts val="0"/>
              </a:spcBef>
              <a:buFont typeface="Arial" panose="020B0604020202020204" pitchFamily="34" charset="0"/>
              <a:buChar char="•"/>
            </a:pPr>
            <a:r>
              <a:rPr lang="en-US" sz="2600" dirty="0">
                <a:latin typeface="+mn-lt"/>
                <a:ea typeface="Calibri"/>
                <a:cs typeface="Calibri"/>
                <a:sym typeface="Calibri"/>
              </a:rPr>
              <a:t>Focuse</a:t>
            </a:r>
            <a:r>
              <a:rPr lang="en-US" sz="2600" dirty="0">
                <a:latin typeface="+mn-lt"/>
              </a:rPr>
              <a:t>d</a:t>
            </a:r>
            <a:r>
              <a:rPr lang="en-US" sz="2600" dirty="0">
                <a:latin typeface="+mn-lt"/>
                <a:ea typeface="Calibri"/>
                <a:cs typeface="Calibri"/>
                <a:sym typeface="Calibri"/>
              </a:rPr>
              <a:t> upon a </a:t>
            </a:r>
            <a:r>
              <a:rPr lang="en-US" sz="2600" b="1" dirty="0">
                <a:latin typeface="+mn-lt"/>
                <a:ea typeface="Calibri"/>
                <a:cs typeface="Calibri"/>
                <a:sym typeface="Calibri"/>
              </a:rPr>
              <a:t>consumer orientation</a:t>
            </a:r>
          </a:p>
          <a:p>
            <a:pPr marL="914400" lvl="1" indent="-457200">
              <a:spcBef>
                <a:spcPts val="1700"/>
              </a:spcBef>
              <a:buFont typeface="Wingdings" panose="05000000000000000000" pitchFamily="2" charset="2"/>
              <a:buChar char="§"/>
            </a:pPr>
            <a:r>
              <a:rPr lang="en-US" sz="2400" dirty="0">
                <a:latin typeface="+mn-lt"/>
                <a:ea typeface="Calibri"/>
                <a:cs typeface="Calibri"/>
                <a:sym typeface="Calibri"/>
              </a:rPr>
              <a:t>A management philosophy that emphasizes satisfying customers’ needs and </a:t>
            </a:r>
            <a:r>
              <a:rPr lang="en-US" sz="2400" dirty="0" smtClean="0">
                <a:latin typeface="+mn-lt"/>
                <a:ea typeface="Calibri"/>
                <a:cs typeface="Calibri"/>
                <a:sym typeface="Calibri"/>
              </a:rPr>
              <a:t>wants</a:t>
            </a:r>
            <a:endParaRPr lang="en-US" sz="2400" dirty="0">
              <a:latin typeface="+mn-lt"/>
              <a:ea typeface="Calibri"/>
              <a:cs typeface="Calibri"/>
              <a:sym typeface="Calibri"/>
            </a:endParaRPr>
          </a:p>
          <a:p>
            <a:pPr marL="457200" lvl="0" indent="-457200">
              <a:spcBef>
                <a:spcPts val="1700"/>
              </a:spcBef>
              <a:buFont typeface="Arial" panose="020B0604020202020204" pitchFamily="34" charset="0"/>
              <a:buChar char="•"/>
            </a:pPr>
            <a:r>
              <a:rPr lang="en-US" sz="2600" dirty="0">
                <a:latin typeface="+mn-lt"/>
                <a:ea typeface="Calibri"/>
                <a:cs typeface="Calibri"/>
                <a:sym typeface="Calibri"/>
              </a:rPr>
              <a:t>Marketing plays a more central role</a:t>
            </a:r>
          </a:p>
          <a:p>
            <a:pPr marL="914400" lvl="1" indent="-457200">
              <a:spcBef>
                <a:spcPts val="1700"/>
              </a:spcBef>
              <a:buFont typeface="Wingdings" panose="05000000000000000000" pitchFamily="2" charset="2"/>
              <a:buChar char="§"/>
            </a:pPr>
            <a:r>
              <a:rPr lang="en-US" sz="2400" dirty="0">
                <a:latin typeface="+mn-lt"/>
                <a:ea typeface="Calibri"/>
                <a:cs typeface="Calibri"/>
                <a:sym typeface="Calibri"/>
              </a:rPr>
              <a:t>Emergence of the marketing concept</a:t>
            </a:r>
          </a:p>
          <a:p>
            <a:pPr marL="914400" lvl="1" indent="-457200">
              <a:spcBef>
                <a:spcPts val="1700"/>
              </a:spcBef>
              <a:buFont typeface="Wingdings" panose="05000000000000000000" pitchFamily="2" charset="2"/>
              <a:buChar char="§"/>
            </a:pPr>
            <a:r>
              <a:rPr lang="en-US" sz="2400" dirty="0">
                <a:latin typeface="+mn-lt"/>
                <a:ea typeface="Calibri"/>
                <a:cs typeface="Calibri"/>
                <a:sym typeface="Calibri"/>
              </a:rPr>
              <a:t>Total Quality Management (TQM) and other quality initiatives gains wide </a:t>
            </a:r>
            <a:r>
              <a:rPr lang="en-US" sz="2400" dirty="0" smtClean="0">
                <a:latin typeface="+mn-lt"/>
                <a:ea typeface="Calibri"/>
                <a:cs typeface="Calibri"/>
                <a:sym typeface="Calibri"/>
              </a:rPr>
              <a:t>acceptance</a:t>
            </a:r>
          </a:p>
        </p:txBody>
      </p:sp>
    </p:spTree>
    <p:extLst>
      <p:ext uri="{BB962C8B-B14F-4D97-AF65-F5344CB8AC3E}">
        <p14:creationId xmlns:p14="http://schemas.microsoft.com/office/powerpoint/2010/main" val="3697283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sz="3600" dirty="0">
                <a:solidFill>
                  <a:srgbClr val="007FA3"/>
                </a:solidFill>
                <a:latin typeface="+mj-lt"/>
              </a:rPr>
              <a:t>Triple Bottom-Line </a:t>
            </a:r>
            <a:r>
              <a:rPr lang="en-US" sz="3600" dirty="0" smtClean="0">
                <a:solidFill>
                  <a:srgbClr val="007FA3"/>
                </a:solidFill>
                <a:latin typeface="+mj-lt"/>
              </a:rPr>
              <a:t>Era</a:t>
            </a:r>
            <a:endParaRPr lang="en-IN" sz="3600" dirty="0">
              <a:solidFill>
                <a:srgbClr val="007FA3"/>
              </a:solidFill>
              <a:latin typeface="+mj-lt"/>
            </a:endParaRPr>
          </a:p>
        </p:txBody>
      </p:sp>
      <p:sp>
        <p:nvSpPr>
          <p:cNvPr id="29" name="Text Placeholder 28"/>
          <p:cNvSpPr>
            <a:spLocks noGrp="1"/>
          </p:cNvSpPr>
          <p:nvPr>
            <p:ph sz="half" idx="1"/>
          </p:nvPr>
        </p:nvSpPr>
        <p:spPr>
          <a:xfrm>
            <a:off x="457200" y="1600203"/>
            <a:ext cx="4038600" cy="3505198"/>
          </a:xfrm>
        </p:spPr>
        <p:txBody>
          <a:bodyPr/>
          <a:lstStyle/>
          <a:p>
            <a:pPr marL="342900" lvl="2" indent="-342900">
              <a:lnSpc>
                <a:spcPct val="80000"/>
              </a:lnSpc>
              <a:buSzPct val="99107"/>
              <a:buFont typeface="Arial"/>
              <a:buChar char="•"/>
            </a:pPr>
            <a:r>
              <a:rPr lang="en-US" sz="2600" dirty="0">
                <a:latin typeface="+mn-lt"/>
                <a:ea typeface="Calibri"/>
                <a:cs typeface="Calibri"/>
                <a:sym typeface="Calibri"/>
              </a:rPr>
              <a:t>Management seeks to maximize financial, social, and environmental bottom lines.</a:t>
            </a:r>
          </a:p>
          <a:p>
            <a:pPr marL="914400" lvl="3" indent="-457200">
              <a:lnSpc>
                <a:spcPct val="80000"/>
              </a:lnSpc>
              <a:spcBef>
                <a:spcPts val="1700"/>
              </a:spcBef>
              <a:buSzPct val="99615"/>
              <a:buFont typeface="Wingdings" panose="05000000000000000000" pitchFamily="2" charset="2"/>
              <a:buChar char="§"/>
            </a:pPr>
            <a:r>
              <a:rPr lang="en-US" sz="2400" dirty="0">
                <a:latin typeface="+mn-lt"/>
                <a:ea typeface="Calibri"/>
                <a:cs typeface="Calibri"/>
                <a:sym typeface="Calibri"/>
              </a:rPr>
              <a:t>Emergence of societal marketing concept</a:t>
            </a:r>
          </a:p>
          <a:p>
            <a:pPr marL="914400" lvl="3" indent="-457200">
              <a:lnSpc>
                <a:spcPct val="80000"/>
              </a:lnSpc>
              <a:spcBef>
                <a:spcPts val="1700"/>
              </a:spcBef>
              <a:buSzPct val="99615"/>
              <a:buFont typeface="Wingdings" panose="05000000000000000000" pitchFamily="2" charset="2"/>
              <a:buChar char="§"/>
            </a:pPr>
            <a:r>
              <a:rPr lang="en-US" sz="2400" dirty="0">
                <a:latin typeface="+mn-lt"/>
                <a:ea typeface="Calibri"/>
                <a:cs typeface="Calibri"/>
                <a:sym typeface="Calibri"/>
              </a:rPr>
              <a:t>Emphasis on ROI measurement across all three </a:t>
            </a:r>
            <a:r>
              <a:rPr lang="en-US" sz="2400" dirty="0" smtClean="0">
                <a:latin typeface="+mn-lt"/>
                <a:ea typeface="Calibri"/>
                <a:cs typeface="Calibri"/>
                <a:sym typeface="Calibri"/>
              </a:rPr>
              <a:t>areas</a:t>
            </a:r>
            <a:endParaRPr lang="en-US" sz="2400" dirty="0">
              <a:latin typeface="+mn-lt"/>
              <a:ea typeface="Calibri"/>
              <a:cs typeface="Calibri"/>
              <a:sym typeface="Calibri"/>
            </a:endParaRPr>
          </a:p>
        </p:txBody>
      </p:sp>
      <p:sp>
        <p:nvSpPr>
          <p:cNvPr id="2" name="Content Placeholder 1"/>
          <p:cNvSpPr>
            <a:spLocks noGrp="1"/>
          </p:cNvSpPr>
          <p:nvPr>
            <p:ph sz="half" idx="2"/>
          </p:nvPr>
        </p:nvSpPr>
        <p:spPr>
          <a:xfrm>
            <a:off x="734811" y="5310685"/>
            <a:ext cx="4038600" cy="853437"/>
          </a:xfrm>
        </p:spPr>
        <p:txBody>
          <a:bodyPr/>
          <a:lstStyle/>
          <a:p>
            <a:pPr marL="0" indent="0">
              <a:buNone/>
            </a:pPr>
            <a:r>
              <a:rPr lang="en-US" sz="2200" b="1" dirty="0"/>
              <a:t>This ad focuses on the environmental bottom line</a:t>
            </a:r>
          </a:p>
          <a:p>
            <a:pPr marL="0" indent="0">
              <a:buNone/>
            </a:pPr>
            <a:endParaRPr lang="en-IN" dirty="0"/>
          </a:p>
        </p:txBody>
      </p:sp>
      <p:pic>
        <p:nvPicPr>
          <p:cNvPr id="36" name="Picture 299" descr="An ad for Bare tableware shows green leaves floating down onto two plain-looking plates, and the text “Durable, renewable, beautiful. Bare: better for your environment.” In smaller print is the statement “Introducing Bare by Solo—the first line of eco-forward tableware created with environmentally preferable materials, like bamboo and sugarcane, to bring strength, style and simplicity to your life.” "/>
          <p:cNvPicPr preferRelativeResize="0"/>
          <p:nvPr/>
        </p:nvPicPr>
        <p:blipFill rotWithShape="1">
          <a:blip r:embed="rId3">
            <a:alphaModFix/>
          </a:blip>
          <a:srcRect/>
          <a:stretch/>
        </p:blipFill>
        <p:spPr>
          <a:xfrm>
            <a:off x="5994040" y="1594168"/>
            <a:ext cx="2705418" cy="3389312"/>
          </a:xfrm>
          <a:prstGeom prst="rect">
            <a:avLst/>
          </a:prstGeom>
          <a:noFill/>
          <a:ln>
            <a:noFill/>
          </a:ln>
        </p:spPr>
      </p:pic>
    </p:spTree>
    <p:extLst>
      <p:ext uri="{BB962C8B-B14F-4D97-AF65-F5344CB8AC3E}">
        <p14:creationId xmlns:p14="http://schemas.microsoft.com/office/powerpoint/2010/main" val="4290673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Sustainability</a:t>
            </a:r>
            <a:endParaRPr lang="en-IN" sz="3600" dirty="0">
              <a:latin typeface="+mj-lt"/>
            </a:endParaRPr>
          </a:p>
        </p:txBody>
      </p:sp>
      <p:sp>
        <p:nvSpPr>
          <p:cNvPr id="4" name="Text Placeholder 3"/>
          <p:cNvSpPr>
            <a:spLocks noGrp="1"/>
          </p:cNvSpPr>
          <p:nvPr>
            <p:ph type="body" idx="2"/>
          </p:nvPr>
        </p:nvSpPr>
        <p:spPr>
          <a:xfrm>
            <a:off x="457199" y="1118220"/>
            <a:ext cx="8068733" cy="4758281"/>
          </a:xfrm>
        </p:spPr>
        <p:txBody>
          <a:bodyPr/>
          <a:lstStyle/>
          <a:p>
            <a:pPr marL="457200" lvl="0" indent="-457200">
              <a:spcBef>
                <a:spcPts val="0"/>
              </a:spcBef>
              <a:buFont typeface="Arial" panose="020B0604020202020204" pitchFamily="34" charset="0"/>
              <a:buChar char="•"/>
            </a:pPr>
            <a:r>
              <a:rPr lang="en-US" sz="2600" b="1" dirty="0">
                <a:latin typeface="+mn-lt"/>
                <a:ea typeface="Calibri"/>
                <a:cs typeface="Calibri"/>
                <a:sym typeface="Calibri"/>
              </a:rPr>
              <a:t>Sustainability</a:t>
            </a:r>
            <a:r>
              <a:rPr lang="en-US" sz="2600" i="1" dirty="0">
                <a:latin typeface="+mn-lt"/>
                <a:ea typeface="Calibri"/>
                <a:cs typeface="Calibri"/>
                <a:sym typeface="Calibri"/>
              </a:rPr>
              <a:t> </a:t>
            </a:r>
            <a:r>
              <a:rPr lang="en-US" sz="2600" dirty="0">
                <a:latin typeface="+mn-lt"/>
                <a:ea typeface="Calibri"/>
                <a:cs typeface="Calibri"/>
                <a:sym typeface="Calibri"/>
              </a:rPr>
              <a:t>is about creating products that meet present needs while ensuring future generations can have their needs met.</a:t>
            </a:r>
          </a:p>
          <a:p>
            <a:pPr marL="914400" lvl="1" indent="-457200">
              <a:spcBef>
                <a:spcPts val="1700"/>
              </a:spcBef>
              <a:buFont typeface="Wingdings" panose="05000000000000000000" pitchFamily="2" charset="2"/>
              <a:buChar char="§"/>
            </a:pPr>
            <a:r>
              <a:rPr lang="en-US" sz="2400" dirty="0">
                <a:latin typeface="+mn-lt"/>
                <a:ea typeface="Calibri"/>
                <a:cs typeface="Calibri"/>
                <a:sym typeface="Calibri"/>
              </a:rPr>
              <a:t>Green marketing is one type of sustainable business practice</a:t>
            </a:r>
            <a:r>
              <a:rPr lang="en-US" sz="2400" dirty="0" smtClean="0">
                <a:latin typeface="+mn-lt"/>
                <a:ea typeface="Calibri"/>
                <a:cs typeface="Calibri"/>
                <a:sym typeface="Calibri"/>
              </a:rPr>
              <a:t>.</a:t>
            </a:r>
            <a:endParaRPr lang="en-US" sz="2400" dirty="0">
              <a:latin typeface="+mn-lt"/>
              <a:ea typeface="Calibri"/>
              <a:cs typeface="Calibri"/>
              <a:sym typeface="Calibri"/>
            </a:endParaRPr>
          </a:p>
        </p:txBody>
      </p:sp>
    </p:spTree>
    <p:extLst>
      <p:ext uri="{BB962C8B-B14F-4D97-AF65-F5344CB8AC3E}">
        <p14:creationId xmlns:p14="http://schemas.microsoft.com/office/powerpoint/2010/main" val="1748471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229600" cy="1213379"/>
          </a:xfrm>
        </p:spPr>
        <p:txBody>
          <a:bodyPr/>
          <a:lstStyle/>
          <a:p>
            <a:r>
              <a:rPr lang="en-US" sz="3600" dirty="0" smtClean="0">
                <a:latin typeface="+mj-lt"/>
              </a:rPr>
              <a:t>What’s Next in the Evolution of Marketing?</a:t>
            </a:r>
            <a:endParaRPr lang="en-IN" sz="3600" dirty="0">
              <a:latin typeface="+mj-lt"/>
            </a:endParaRPr>
          </a:p>
        </p:txBody>
      </p:sp>
      <p:sp>
        <p:nvSpPr>
          <p:cNvPr id="4" name="Text Placeholder 3"/>
          <p:cNvSpPr>
            <a:spLocks noGrp="1"/>
          </p:cNvSpPr>
          <p:nvPr>
            <p:ph type="body" idx="2"/>
          </p:nvPr>
        </p:nvSpPr>
        <p:spPr>
          <a:xfrm>
            <a:off x="457199" y="1720426"/>
            <a:ext cx="8068733" cy="3920082"/>
          </a:xfrm>
        </p:spPr>
        <p:txBody>
          <a:bodyPr/>
          <a:lstStyle/>
          <a:p>
            <a:pPr marL="457200" lvl="0" indent="-457200">
              <a:spcBef>
                <a:spcPts val="1700"/>
              </a:spcBef>
              <a:buFont typeface="Arial" panose="020B0604020202020204" pitchFamily="34" charset="0"/>
              <a:buChar char="•"/>
            </a:pPr>
            <a:r>
              <a:rPr lang="en-US" sz="2400" dirty="0">
                <a:latin typeface="+mn-lt"/>
                <a:ea typeface="Calibri"/>
                <a:cs typeface="Calibri"/>
                <a:sym typeface="Calibri"/>
              </a:rPr>
              <a:t>Mobile marketing</a:t>
            </a:r>
          </a:p>
          <a:p>
            <a:pPr marL="457200" lvl="0" indent="-457200">
              <a:spcBef>
                <a:spcPts val="1700"/>
              </a:spcBef>
              <a:buFont typeface="Arial" panose="020B0604020202020204" pitchFamily="34" charset="0"/>
              <a:buChar char="•"/>
            </a:pPr>
            <a:r>
              <a:rPr lang="en-US" sz="2400" dirty="0">
                <a:latin typeface="+mn-lt"/>
                <a:ea typeface="Calibri"/>
                <a:cs typeface="Calibri"/>
                <a:sym typeface="Calibri"/>
              </a:rPr>
              <a:t>User-generated content</a:t>
            </a:r>
          </a:p>
          <a:p>
            <a:pPr marL="457200" lvl="0" indent="-457200">
              <a:spcBef>
                <a:spcPts val="1700"/>
              </a:spcBef>
              <a:buFont typeface="Arial" panose="020B0604020202020204" pitchFamily="34" charset="0"/>
              <a:buChar char="•"/>
            </a:pPr>
            <a:r>
              <a:rPr lang="en-US" sz="2400" dirty="0">
                <a:latin typeface="+mn-lt"/>
                <a:ea typeface="Calibri"/>
                <a:cs typeface="Calibri"/>
                <a:sym typeface="Calibri"/>
              </a:rPr>
              <a:t>Corporate citizenship</a:t>
            </a:r>
          </a:p>
          <a:p>
            <a:pPr marL="457200" lvl="0" indent="-457200">
              <a:spcBef>
                <a:spcPts val="1700"/>
              </a:spcBef>
              <a:buFont typeface="Arial" panose="020B0604020202020204" pitchFamily="34" charset="0"/>
              <a:buChar char="•"/>
            </a:pPr>
            <a:r>
              <a:rPr lang="en-US" sz="2400" dirty="0">
                <a:latin typeface="+mn-lt"/>
                <a:ea typeface="Calibri"/>
                <a:cs typeface="Calibri"/>
                <a:sym typeface="Calibri"/>
              </a:rPr>
              <a:t>Big </a:t>
            </a:r>
            <a:r>
              <a:rPr lang="en-US" sz="2400" dirty="0" smtClean="0">
                <a:latin typeface="+mn-lt"/>
                <a:ea typeface="Calibri"/>
                <a:cs typeface="Calibri"/>
                <a:sym typeface="Calibri"/>
              </a:rPr>
              <a:t>data</a:t>
            </a:r>
            <a:endParaRPr lang="en-US" sz="2400" dirty="0">
              <a:latin typeface="+mn-lt"/>
              <a:ea typeface="Calibri"/>
              <a:cs typeface="Calibri"/>
              <a:sym typeface="Calibri"/>
            </a:endParaRPr>
          </a:p>
        </p:txBody>
      </p:sp>
    </p:spTree>
    <p:extLst>
      <p:ext uri="{BB962C8B-B14F-4D97-AF65-F5344CB8AC3E}">
        <p14:creationId xmlns:p14="http://schemas.microsoft.com/office/powerpoint/2010/main" val="1719475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The Changing World of Marketing</a:t>
            </a:r>
            <a:endParaRPr lang="en-IN" sz="3600" dirty="0">
              <a:latin typeface="+mj-lt"/>
            </a:endParaRPr>
          </a:p>
        </p:txBody>
      </p:sp>
      <p:sp>
        <p:nvSpPr>
          <p:cNvPr id="4" name="Text Placeholder 3"/>
          <p:cNvSpPr>
            <a:spLocks noGrp="1"/>
          </p:cNvSpPr>
          <p:nvPr>
            <p:ph type="body" idx="2"/>
          </p:nvPr>
        </p:nvSpPr>
        <p:spPr>
          <a:xfrm>
            <a:off x="457199" y="1159922"/>
            <a:ext cx="8068733" cy="4800611"/>
          </a:xfrm>
        </p:spPr>
        <p:txBody>
          <a:bodyPr/>
          <a:lstStyle/>
          <a:p>
            <a:pPr marL="457200" lvl="0" indent="-457200">
              <a:spcBef>
                <a:spcPts val="0"/>
              </a:spcBef>
              <a:buFont typeface="Arial" panose="020B0604020202020204" pitchFamily="34" charset="0"/>
              <a:buChar char="•"/>
            </a:pPr>
            <a:r>
              <a:rPr lang="en-IN" sz="2600" dirty="0">
                <a:latin typeface="+mn-lt"/>
                <a:ea typeface="Calibri"/>
                <a:cs typeface="Calibri"/>
                <a:sym typeface="Calibri"/>
              </a:rPr>
              <a:t>Marketing has experienced many changes</a:t>
            </a:r>
          </a:p>
          <a:p>
            <a:pPr marL="914400" lvl="1" indent="-457200">
              <a:spcBef>
                <a:spcPts val="1700"/>
              </a:spcBef>
              <a:buFont typeface="Wingdings" panose="05000000000000000000" pitchFamily="2" charset="2"/>
              <a:buChar char="§"/>
            </a:pPr>
            <a:r>
              <a:rPr lang="en-IN" sz="2400" dirty="0">
                <a:latin typeface="+mn-lt"/>
                <a:ea typeface="Calibri"/>
                <a:cs typeface="Calibri"/>
                <a:sym typeface="Calibri"/>
              </a:rPr>
              <a:t>Production → Selling → Relationship → Triple Bottom </a:t>
            </a:r>
            <a:r>
              <a:rPr lang="en-IN" sz="2400" dirty="0" smtClean="0">
                <a:latin typeface="+mn-lt"/>
                <a:ea typeface="Calibri"/>
                <a:cs typeface="Calibri"/>
                <a:sym typeface="Calibri"/>
              </a:rPr>
              <a:t>Line</a:t>
            </a:r>
            <a:endParaRPr lang="en-IN" sz="2400" dirty="0">
              <a:latin typeface="+mn-lt"/>
              <a:ea typeface="Calibri"/>
              <a:cs typeface="Calibri"/>
              <a:sym typeface="Calibri"/>
            </a:endParaRPr>
          </a:p>
          <a:p>
            <a:pPr marL="457200" lvl="0" indent="-457200">
              <a:spcBef>
                <a:spcPts val="1700"/>
              </a:spcBef>
              <a:buFont typeface="Arial" panose="020B0604020202020204" pitchFamily="34" charset="0"/>
              <a:buChar char="•"/>
            </a:pPr>
            <a:r>
              <a:rPr lang="en-IN" sz="2600" dirty="0">
                <a:latin typeface="+mn-lt"/>
                <a:ea typeface="Calibri"/>
                <a:cs typeface="Calibri"/>
                <a:sym typeface="Calibri"/>
              </a:rPr>
              <a:t>Marketing in the midst of an exciting period of rapid change right now</a:t>
            </a:r>
            <a:r>
              <a:rPr lang="en-IN" sz="2600" dirty="0" smtClean="0">
                <a:latin typeface="+mn-lt"/>
                <a:ea typeface="Calibri"/>
                <a:cs typeface="Calibri"/>
                <a:sym typeface="Calibri"/>
              </a:rPr>
              <a:t>!</a:t>
            </a:r>
            <a:endParaRPr lang="en-IN" sz="2600" b="1" dirty="0">
              <a:solidFill>
                <a:srgbClr val="007FA3"/>
              </a:solidFill>
              <a:latin typeface="+mn-lt"/>
              <a:ea typeface="Calibri"/>
              <a:cs typeface="Calibri"/>
              <a:sym typeface="Calibri"/>
            </a:endParaRPr>
          </a:p>
          <a:p>
            <a:pPr marL="0" lvl="0" indent="0">
              <a:spcBef>
                <a:spcPts val="1700"/>
              </a:spcBef>
              <a:buClr>
                <a:schemeClr val="dk2"/>
              </a:buClr>
              <a:buSzPct val="25000"/>
              <a:buNone/>
            </a:pPr>
            <a:r>
              <a:rPr lang="en-IN" sz="2400" b="1" dirty="0">
                <a:solidFill>
                  <a:srgbClr val="000000"/>
                </a:solidFill>
                <a:latin typeface="+mn-lt"/>
                <a:ea typeface="Calibri"/>
                <a:cs typeface="Calibri"/>
                <a:sym typeface="Calibri"/>
              </a:rPr>
              <a:t>What skills will marketers need  to succeed in a “Big Data” era</a:t>
            </a:r>
            <a:r>
              <a:rPr lang="en-IN" sz="2400" b="1" dirty="0" smtClean="0">
                <a:solidFill>
                  <a:srgbClr val="000000"/>
                </a:solidFill>
                <a:latin typeface="+mn-lt"/>
                <a:ea typeface="Calibri"/>
                <a:cs typeface="Calibri"/>
                <a:sym typeface="Calibri"/>
              </a:rPr>
              <a:t>?</a:t>
            </a:r>
            <a:endParaRPr lang="en-IN" sz="2400" b="1" dirty="0">
              <a:solidFill>
                <a:srgbClr val="000000"/>
              </a:solidFill>
              <a:latin typeface="+mn-lt"/>
              <a:ea typeface="Calibri"/>
              <a:cs typeface="Calibri"/>
              <a:sym typeface="Calibri"/>
            </a:endParaRPr>
          </a:p>
        </p:txBody>
      </p:sp>
    </p:spTree>
    <p:extLst>
      <p:ext uri="{BB962C8B-B14F-4D97-AF65-F5344CB8AC3E}">
        <p14:creationId xmlns:p14="http://schemas.microsoft.com/office/powerpoint/2010/main" val="481783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241954"/>
          </a:xfrm>
        </p:spPr>
        <p:txBody>
          <a:bodyPr/>
          <a:lstStyle/>
          <a:p>
            <a:r>
              <a:rPr lang="en-US" sz="3600" dirty="0" smtClean="0">
                <a:latin typeface="+mj-lt"/>
              </a:rPr>
              <a:t>Ethical/Sustainable Decisions in the Real World</a:t>
            </a:r>
            <a:endParaRPr lang="en-IN" sz="3600" dirty="0">
              <a:latin typeface="+mj-lt"/>
            </a:endParaRPr>
          </a:p>
        </p:txBody>
      </p:sp>
      <p:sp>
        <p:nvSpPr>
          <p:cNvPr id="4" name="Text Placeholder 3"/>
          <p:cNvSpPr>
            <a:spLocks noGrp="1"/>
          </p:cNvSpPr>
          <p:nvPr>
            <p:ph type="body" idx="2"/>
          </p:nvPr>
        </p:nvSpPr>
        <p:spPr>
          <a:xfrm>
            <a:off x="457199" y="1761067"/>
            <a:ext cx="8068733" cy="4055545"/>
          </a:xfrm>
        </p:spPr>
        <p:txBody>
          <a:bodyPr/>
          <a:lstStyle/>
          <a:p>
            <a:pPr marL="457200" lvl="0" indent="-457200">
              <a:spcBef>
                <a:spcPts val="0"/>
              </a:spcBef>
              <a:buFont typeface="Arial" panose="020B0604020202020204" pitchFamily="34" charset="0"/>
              <a:buChar char="•"/>
            </a:pPr>
            <a:r>
              <a:rPr lang="en-IN" sz="2600" dirty="0">
                <a:latin typeface="+mn-lt"/>
                <a:ea typeface="Calibri"/>
                <a:cs typeface="Calibri"/>
                <a:sym typeface="Calibri"/>
              </a:rPr>
              <a:t>Many people are literally addicted to their phones and tablets.</a:t>
            </a:r>
          </a:p>
          <a:p>
            <a:pPr marL="457200" lvl="0" indent="-457200">
              <a:spcBef>
                <a:spcPts val="1700"/>
              </a:spcBef>
              <a:buFont typeface="Arial" panose="020B0604020202020204" pitchFamily="34" charset="0"/>
              <a:buChar char="•"/>
            </a:pPr>
            <a:r>
              <a:rPr lang="en-IN" sz="2600" dirty="0">
                <a:latin typeface="+mn-lt"/>
                <a:ea typeface="Calibri"/>
                <a:cs typeface="Calibri"/>
                <a:sym typeface="Calibri"/>
              </a:rPr>
              <a:t>Nearly three-quarters of Americans sleep with their smart phones. </a:t>
            </a:r>
            <a:endParaRPr lang="en-IN" sz="2600" b="1" dirty="0">
              <a:solidFill>
                <a:srgbClr val="000066"/>
              </a:solidFill>
              <a:latin typeface="Calibri"/>
              <a:ea typeface="Calibri"/>
              <a:cs typeface="Calibri"/>
              <a:sym typeface="Calibri"/>
            </a:endParaRPr>
          </a:p>
          <a:p>
            <a:pPr marL="0" lvl="0" indent="0">
              <a:spcBef>
                <a:spcPts val="1700"/>
              </a:spcBef>
              <a:buClr>
                <a:srgbClr val="000066"/>
              </a:buClr>
              <a:buSzPct val="25000"/>
              <a:buNone/>
            </a:pPr>
            <a:r>
              <a:rPr lang="en-IN" sz="2400" b="1" dirty="0">
                <a:solidFill>
                  <a:srgbClr val="000000"/>
                </a:solidFill>
                <a:latin typeface="+mn-lt"/>
                <a:ea typeface="Calibri"/>
                <a:cs typeface="Calibri"/>
                <a:sym typeface="Calibri"/>
              </a:rPr>
              <a:t>Should companies try to increase the amount of time consumers spend with their small screens</a:t>
            </a:r>
            <a:r>
              <a:rPr lang="en-IN" sz="2400" b="1" dirty="0" smtClean="0">
                <a:solidFill>
                  <a:srgbClr val="000000"/>
                </a:solidFill>
                <a:latin typeface="+mn-lt"/>
                <a:ea typeface="Calibri"/>
                <a:cs typeface="Calibri"/>
                <a:sym typeface="Calibri"/>
              </a:rPr>
              <a:t>?</a:t>
            </a:r>
            <a:endParaRPr lang="en-IN" sz="2400" b="1" dirty="0">
              <a:solidFill>
                <a:srgbClr val="000000"/>
              </a:solidFill>
              <a:latin typeface="+mn-lt"/>
              <a:ea typeface="Calibri"/>
              <a:cs typeface="Calibri"/>
              <a:sym typeface="Calibri"/>
            </a:endParaRPr>
          </a:p>
        </p:txBody>
      </p:sp>
    </p:spTree>
    <p:extLst>
      <p:ext uri="{BB962C8B-B14F-4D97-AF65-F5344CB8AC3E}">
        <p14:creationId xmlns:p14="http://schemas.microsoft.com/office/powerpoint/2010/main" val="4017124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249362"/>
          </a:xfrm>
        </p:spPr>
        <p:txBody>
          <a:bodyPr/>
          <a:lstStyle/>
          <a:p>
            <a:r>
              <a:rPr lang="en-US" sz="3600" dirty="0" smtClean="0">
                <a:latin typeface="+mj-lt"/>
              </a:rPr>
              <a:t>The Value of Marketing and the Marketing of Value</a:t>
            </a:r>
            <a:endParaRPr lang="en-IN" sz="3600" dirty="0">
              <a:latin typeface="+mj-lt"/>
            </a:endParaRPr>
          </a:p>
        </p:txBody>
      </p:sp>
      <p:sp>
        <p:nvSpPr>
          <p:cNvPr id="4" name="Text Placeholder 3"/>
          <p:cNvSpPr>
            <a:spLocks noGrp="1"/>
          </p:cNvSpPr>
          <p:nvPr>
            <p:ph type="body" idx="2"/>
          </p:nvPr>
        </p:nvSpPr>
        <p:spPr>
          <a:xfrm>
            <a:off x="457199" y="1754297"/>
            <a:ext cx="8068733" cy="4055545"/>
          </a:xfrm>
        </p:spPr>
        <p:txBody>
          <a:bodyPr/>
          <a:lstStyle/>
          <a:p>
            <a:pPr marL="457200" lvl="0" indent="-457200">
              <a:spcBef>
                <a:spcPts val="1700"/>
              </a:spcBef>
              <a:buFont typeface="Arial" panose="020B0604020202020204" pitchFamily="34" charset="0"/>
              <a:buChar char="•"/>
            </a:pPr>
            <a:r>
              <a:rPr lang="en-US" sz="2600" b="1" dirty="0">
                <a:latin typeface="+mn-lt"/>
                <a:ea typeface="Calibri"/>
                <a:cs typeface="Calibri"/>
                <a:sym typeface="Calibri"/>
              </a:rPr>
              <a:t>Value</a:t>
            </a:r>
            <a:r>
              <a:rPr lang="en-US" sz="2600" dirty="0">
                <a:latin typeface="+mn-lt"/>
                <a:ea typeface="Calibri"/>
                <a:cs typeface="Calibri"/>
                <a:sym typeface="Calibri"/>
              </a:rPr>
              <a:t> is benefits received by the consumer from a product relative to total costs.</a:t>
            </a:r>
          </a:p>
          <a:p>
            <a:pPr marL="457200" lvl="0" indent="-457200">
              <a:spcBef>
                <a:spcPts val="1700"/>
              </a:spcBef>
              <a:buFont typeface="Arial" panose="020B0604020202020204" pitchFamily="34" charset="0"/>
              <a:buChar char="•"/>
            </a:pPr>
            <a:r>
              <a:rPr lang="en-US" sz="2600" dirty="0">
                <a:latin typeface="+mn-lt"/>
                <a:ea typeface="Calibri"/>
                <a:cs typeface="Calibri"/>
                <a:sym typeface="Calibri"/>
              </a:rPr>
              <a:t>Marketing activities lead to value creation through innovations that enhance customer benefits and reduce costs.</a:t>
            </a:r>
          </a:p>
          <a:p>
            <a:pPr marL="457200" lvl="0" indent="-457200">
              <a:spcBef>
                <a:spcPts val="1700"/>
              </a:spcBef>
              <a:buFont typeface="Arial" panose="020B0604020202020204" pitchFamily="34" charset="0"/>
              <a:buChar char="•"/>
            </a:pPr>
            <a:r>
              <a:rPr lang="en-US" sz="2600" dirty="0">
                <a:latin typeface="+mn-lt"/>
                <a:ea typeface="Calibri"/>
                <a:cs typeface="Calibri"/>
                <a:sym typeface="Calibri"/>
              </a:rPr>
              <a:t>Marketing promotional activities communicate the value proposition.</a:t>
            </a:r>
          </a:p>
        </p:txBody>
      </p:sp>
    </p:spTree>
    <p:extLst>
      <p:ext uri="{BB962C8B-B14F-4D97-AF65-F5344CB8AC3E}">
        <p14:creationId xmlns:p14="http://schemas.microsoft.com/office/powerpoint/2010/main" val="1311278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249362"/>
          </a:xfrm>
        </p:spPr>
        <p:txBody>
          <a:bodyPr/>
          <a:lstStyle/>
          <a:p>
            <a:r>
              <a:rPr lang="en-US" sz="3600" dirty="0" smtClean="0">
                <a:latin typeface="+mj-lt"/>
              </a:rPr>
              <a:t>Value from the Customer’s Perspective</a:t>
            </a:r>
            <a:endParaRPr lang="en-IN" sz="3600" dirty="0">
              <a:latin typeface="+mj-lt"/>
            </a:endParaRPr>
          </a:p>
        </p:txBody>
      </p:sp>
      <p:sp>
        <p:nvSpPr>
          <p:cNvPr id="4" name="Text Placeholder 3"/>
          <p:cNvSpPr>
            <a:spLocks noGrp="1"/>
          </p:cNvSpPr>
          <p:nvPr>
            <p:ph type="body" idx="2"/>
          </p:nvPr>
        </p:nvSpPr>
        <p:spPr>
          <a:xfrm>
            <a:off x="457199" y="1764457"/>
            <a:ext cx="8068733" cy="4055545"/>
          </a:xfrm>
        </p:spPr>
        <p:txBody>
          <a:bodyPr/>
          <a:lstStyle/>
          <a:p>
            <a:pPr marL="457200" lvl="0" indent="-457200">
              <a:spcBef>
                <a:spcPts val="0"/>
              </a:spcBef>
              <a:buFont typeface="Arial" panose="020B0604020202020204" pitchFamily="34" charset="0"/>
              <a:buChar char="•"/>
            </a:pPr>
            <a:r>
              <a:rPr lang="en-US" sz="2600" dirty="0">
                <a:latin typeface="+mn-lt"/>
                <a:ea typeface="Calibri"/>
                <a:cs typeface="Calibri"/>
                <a:sym typeface="Calibri"/>
              </a:rPr>
              <a:t>Customer perspective:</a:t>
            </a:r>
          </a:p>
          <a:p>
            <a:pPr marL="914400" lvl="1" indent="-457200">
              <a:spcBef>
                <a:spcPts val="1700"/>
              </a:spcBef>
              <a:buFont typeface="Wingdings" panose="05000000000000000000" pitchFamily="2" charset="2"/>
              <a:buChar char="§"/>
            </a:pPr>
            <a:r>
              <a:rPr lang="en-US" sz="2400" dirty="0">
                <a:latin typeface="+mn-lt"/>
                <a:ea typeface="Calibri"/>
                <a:cs typeface="Calibri"/>
                <a:sym typeface="Calibri"/>
              </a:rPr>
              <a:t>Value is the ratio of perceived benefits to perceived costs.</a:t>
            </a:r>
          </a:p>
          <a:p>
            <a:pPr marL="914400" lvl="1" indent="-457200">
              <a:spcBef>
                <a:spcPts val="1700"/>
              </a:spcBef>
              <a:buFont typeface="Wingdings" panose="05000000000000000000" pitchFamily="2" charset="2"/>
              <a:buChar char="§"/>
            </a:pPr>
            <a:r>
              <a:rPr lang="en-US" sz="2400" dirty="0">
                <a:latin typeface="+mn-lt"/>
                <a:ea typeface="Calibri"/>
                <a:cs typeface="Calibri"/>
                <a:sym typeface="Calibri"/>
              </a:rPr>
              <a:t>Value proposition includes the whole bundle of benefits the firm promises to deliver, not just the benefits of the product itself.</a:t>
            </a:r>
          </a:p>
        </p:txBody>
      </p:sp>
    </p:spTree>
    <p:extLst>
      <p:ext uri="{BB962C8B-B14F-4D97-AF65-F5344CB8AC3E}">
        <p14:creationId xmlns:p14="http://schemas.microsoft.com/office/powerpoint/2010/main" val="2786491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229600" cy="1184805"/>
          </a:xfrm>
        </p:spPr>
        <p:txBody>
          <a:bodyPr/>
          <a:lstStyle/>
          <a:p>
            <a:pPr lvl="0">
              <a:defRPr/>
            </a:pPr>
            <a:r>
              <a:rPr lang="en-US" sz="3600" dirty="0">
                <a:latin typeface="+mj-lt"/>
              </a:rPr>
              <a:t>Real People, Real Choices:</a:t>
            </a:r>
            <a:br>
              <a:rPr lang="en-US" sz="3600" dirty="0">
                <a:latin typeface="+mj-lt"/>
              </a:rPr>
            </a:br>
            <a:r>
              <a:rPr lang="en-US" sz="3600" dirty="0">
                <a:latin typeface="+mj-lt"/>
              </a:rPr>
              <a:t>A Decision Maker at Twitter </a:t>
            </a:r>
            <a:endParaRPr lang="en-IN" sz="3600" dirty="0">
              <a:latin typeface="+mj-lt"/>
            </a:endParaRPr>
          </a:p>
        </p:txBody>
      </p:sp>
      <p:sp>
        <p:nvSpPr>
          <p:cNvPr id="4" name="Text Placeholder 3"/>
          <p:cNvSpPr>
            <a:spLocks noGrp="1"/>
          </p:cNvSpPr>
          <p:nvPr>
            <p:ph type="body" idx="2"/>
          </p:nvPr>
        </p:nvSpPr>
        <p:spPr>
          <a:xfrm>
            <a:off x="457200" y="1600200"/>
            <a:ext cx="8229600" cy="4572000"/>
          </a:xfrm>
        </p:spPr>
        <p:txBody>
          <a:bodyPr/>
          <a:lstStyle/>
          <a:p>
            <a:pPr lvl="0" indent="-342900">
              <a:spcBef>
                <a:spcPts val="1700"/>
              </a:spcBef>
              <a:buClr>
                <a:srgbClr val="006699"/>
              </a:buClr>
            </a:pPr>
            <a:r>
              <a:rPr lang="en-US" sz="2600" b="1" dirty="0">
                <a:solidFill>
                  <a:srgbClr val="007FA3"/>
                </a:solidFill>
                <a:latin typeface="+mn-lt"/>
                <a:cs typeface="Times New Roman"/>
                <a:sym typeface="Times New Roman"/>
              </a:rPr>
              <a:t>Which option should be pursued?</a:t>
            </a:r>
          </a:p>
          <a:p>
            <a:pPr marL="746125" lvl="8" indent="-342900">
              <a:spcBef>
                <a:spcPts val="1700"/>
              </a:spcBef>
            </a:pPr>
            <a:r>
              <a:rPr lang="en-US" sz="2400" i="1" dirty="0">
                <a:solidFill>
                  <a:srgbClr val="007FA3"/>
                </a:solidFill>
                <a:latin typeface="+mn-lt"/>
                <a:cs typeface="Times New Roman"/>
                <a:sym typeface="Times New Roman"/>
              </a:rPr>
              <a:t>Option 1</a:t>
            </a:r>
            <a:r>
              <a:rPr lang="en-US" sz="2400" i="1" dirty="0" smtClean="0">
                <a:solidFill>
                  <a:srgbClr val="007FA3"/>
                </a:solidFill>
                <a:latin typeface="+mn-lt"/>
              </a:rPr>
              <a:t>:</a:t>
            </a:r>
            <a:r>
              <a:rPr lang="en-US" sz="2400" dirty="0" smtClean="0">
                <a:solidFill>
                  <a:schemeClr val="accent5">
                    <a:lumMod val="75000"/>
                  </a:schemeClr>
                </a:solidFill>
                <a:latin typeface="+mn-lt"/>
              </a:rPr>
              <a:t> </a:t>
            </a:r>
            <a:r>
              <a:rPr lang="en-US" sz="2400" dirty="0">
                <a:latin typeface="+mn-lt"/>
                <a:ea typeface="Calibri"/>
                <a:cs typeface="Calibri"/>
                <a:sym typeface="Calibri"/>
              </a:rPr>
              <a:t>Hold weekly meetings to discuss ideas and innovations within </a:t>
            </a:r>
            <a:r>
              <a:rPr lang="en-US" sz="2400" dirty="0" smtClean="0">
                <a:latin typeface="+mn-lt"/>
                <a:ea typeface="Calibri"/>
                <a:cs typeface="Calibri"/>
                <a:sym typeface="Calibri"/>
              </a:rPr>
              <a:t>Twitter </a:t>
            </a:r>
          </a:p>
          <a:p>
            <a:pPr marL="746125" lvl="8" indent="-342900">
              <a:spcBef>
                <a:spcPts val="1700"/>
              </a:spcBef>
            </a:pPr>
            <a:r>
              <a:rPr lang="en-US" sz="2400" i="1" dirty="0" smtClean="0">
                <a:solidFill>
                  <a:srgbClr val="007FA3"/>
                </a:solidFill>
                <a:latin typeface="+mn-lt"/>
                <a:cs typeface="Times New Roman"/>
                <a:sym typeface="Times New Roman"/>
              </a:rPr>
              <a:t>Option 2</a:t>
            </a:r>
            <a:r>
              <a:rPr lang="en-US" sz="2400" i="1" dirty="0" smtClean="0">
                <a:solidFill>
                  <a:srgbClr val="007FA3"/>
                </a:solidFill>
                <a:latin typeface="+mn-lt"/>
              </a:rPr>
              <a:t>:</a:t>
            </a:r>
            <a:r>
              <a:rPr lang="en-US" sz="2400" dirty="0" smtClean="0">
                <a:solidFill>
                  <a:schemeClr val="accent5">
                    <a:lumMod val="75000"/>
                  </a:schemeClr>
                </a:solidFill>
                <a:latin typeface="+mn-lt"/>
              </a:rPr>
              <a:t> </a:t>
            </a:r>
            <a:r>
              <a:rPr lang="en-US" sz="2400" dirty="0" smtClean="0">
                <a:latin typeface="+mn-lt"/>
                <a:ea typeface="Calibri"/>
                <a:cs typeface="Calibri"/>
                <a:sym typeface="Calibri"/>
              </a:rPr>
              <a:t>Build an internal online tool to allow employees to share, build, and measure ideas</a:t>
            </a:r>
            <a:endParaRPr lang="en-US" sz="2400" dirty="0">
              <a:solidFill>
                <a:srgbClr val="000000"/>
              </a:solidFill>
              <a:latin typeface="+mn-lt"/>
            </a:endParaRPr>
          </a:p>
          <a:p>
            <a:pPr marL="746125" lvl="8" indent="-342900">
              <a:spcBef>
                <a:spcPts val="1700"/>
              </a:spcBef>
            </a:pPr>
            <a:r>
              <a:rPr lang="en-US" sz="2400" i="1" dirty="0">
                <a:solidFill>
                  <a:srgbClr val="007FA3"/>
                </a:solidFill>
                <a:latin typeface="+mn-lt"/>
                <a:cs typeface="Times New Roman"/>
                <a:sym typeface="Times New Roman"/>
              </a:rPr>
              <a:t>Option 3</a:t>
            </a:r>
            <a:r>
              <a:rPr lang="en-US" sz="2400" i="1" dirty="0">
                <a:solidFill>
                  <a:srgbClr val="007FA3"/>
                </a:solidFill>
                <a:latin typeface="+mn-lt"/>
              </a:rPr>
              <a:t>:</a:t>
            </a:r>
            <a:r>
              <a:rPr lang="en-US" sz="2400" dirty="0">
                <a:solidFill>
                  <a:schemeClr val="accent5">
                    <a:lumMod val="75000"/>
                  </a:schemeClr>
                </a:solidFill>
                <a:latin typeface="+mn-lt"/>
              </a:rPr>
              <a:t> </a:t>
            </a:r>
            <a:r>
              <a:rPr lang="en-US" sz="2400" dirty="0">
                <a:latin typeface="+mn-lt"/>
                <a:sym typeface="Calibri"/>
              </a:rPr>
              <a:t>Get feedback from the external Twitter community to shape Twitter’s product </a:t>
            </a:r>
            <a:r>
              <a:rPr lang="en-US" sz="2400" dirty="0" smtClean="0">
                <a:latin typeface="+mn-lt"/>
                <a:sym typeface="Calibri"/>
              </a:rPr>
              <a:t>vision</a:t>
            </a:r>
            <a:endParaRPr lang="en-US" sz="2400" dirty="0">
              <a:latin typeface="+mn-lt"/>
              <a:sym typeface="Calibri"/>
            </a:endParaRPr>
          </a:p>
        </p:txBody>
      </p:sp>
    </p:spTree>
    <p:extLst>
      <p:ext uri="{BB962C8B-B14F-4D97-AF65-F5344CB8AC3E}">
        <p14:creationId xmlns:p14="http://schemas.microsoft.com/office/powerpoint/2010/main" val="2036226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38069"/>
          </a:xfrm>
        </p:spPr>
        <p:txBody>
          <a:bodyPr/>
          <a:lstStyle/>
          <a:p>
            <a:r>
              <a:rPr lang="en-US" sz="3600" dirty="0" smtClean="0">
                <a:latin typeface="+mj-lt"/>
              </a:rPr>
              <a:t>Value from the Seller’s Perspective</a:t>
            </a:r>
            <a:endParaRPr lang="en-IN" sz="3600" dirty="0">
              <a:latin typeface="+mj-lt"/>
            </a:endParaRPr>
          </a:p>
        </p:txBody>
      </p:sp>
      <p:sp>
        <p:nvSpPr>
          <p:cNvPr id="4" name="Text Placeholder 3"/>
          <p:cNvSpPr>
            <a:spLocks noGrp="1"/>
          </p:cNvSpPr>
          <p:nvPr>
            <p:ph type="body" idx="2"/>
          </p:nvPr>
        </p:nvSpPr>
        <p:spPr>
          <a:xfrm>
            <a:off x="457199" y="1139612"/>
            <a:ext cx="8068733" cy="4402668"/>
          </a:xfrm>
        </p:spPr>
        <p:txBody>
          <a:bodyPr/>
          <a:lstStyle/>
          <a:p>
            <a:pPr marL="457200" lvl="0" indent="-457200">
              <a:spcBef>
                <a:spcPts val="0"/>
              </a:spcBef>
              <a:buFont typeface="Arial" panose="020B0604020202020204" pitchFamily="34" charset="0"/>
              <a:buChar char="•"/>
            </a:pPr>
            <a:r>
              <a:rPr lang="en-US" sz="2600" dirty="0">
                <a:latin typeface="+mn-lt"/>
                <a:ea typeface="Calibri"/>
                <a:cs typeface="Calibri"/>
                <a:sym typeface="Calibri"/>
              </a:rPr>
              <a:t>Value for the seller can take many forms</a:t>
            </a:r>
            <a:r>
              <a:rPr lang="en-US" sz="2600" dirty="0" smtClean="0">
                <a:latin typeface="+mn-lt"/>
                <a:ea typeface="Calibri"/>
                <a:cs typeface="Calibri"/>
                <a:sym typeface="Calibri"/>
              </a:rPr>
              <a:t>.</a:t>
            </a:r>
            <a:endParaRPr lang="en-US" sz="2600" dirty="0">
              <a:latin typeface="+mn-lt"/>
              <a:ea typeface="Calibri"/>
              <a:cs typeface="Calibri"/>
              <a:sym typeface="Calibri"/>
            </a:endParaRPr>
          </a:p>
          <a:p>
            <a:pPr marL="457200" lvl="0" indent="-457200">
              <a:spcBef>
                <a:spcPts val="640"/>
              </a:spcBef>
              <a:buFont typeface="Arial" panose="020B0604020202020204" pitchFamily="34" charset="0"/>
              <a:buChar char="•"/>
            </a:pPr>
            <a:r>
              <a:rPr lang="en-US" sz="2600" dirty="0">
                <a:latin typeface="+mn-lt"/>
                <a:ea typeface="Calibri"/>
                <a:cs typeface="Calibri"/>
                <a:sym typeface="Calibri"/>
              </a:rPr>
              <a:t>What is the economic value of a single customer?</a:t>
            </a:r>
          </a:p>
          <a:p>
            <a:pPr marL="914400" lvl="1" indent="-457200">
              <a:spcBef>
                <a:spcPts val="560"/>
              </a:spcBef>
              <a:buFont typeface="Wingdings" panose="05000000000000000000" pitchFamily="2" charset="2"/>
              <a:buChar char="§"/>
            </a:pPr>
            <a:r>
              <a:rPr lang="en-US" sz="2400" dirty="0">
                <a:latin typeface="+mn-lt"/>
                <a:ea typeface="Calibri"/>
                <a:cs typeface="Calibri"/>
                <a:sym typeface="Calibri"/>
              </a:rPr>
              <a:t>Typically more costly to acquire than to </a:t>
            </a:r>
            <a:r>
              <a:rPr lang="en-US" sz="2400" dirty="0" smtClean="0">
                <a:latin typeface="+mn-lt"/>
                <a:ea typeface="Calibri"/>
                <a:cs typeface="Calibri"/>
                <a:sym typeface="Calibri"/>
              </a:rPr>
              <a:t>retain</a:t>
            </a:r>
            <a:endParaRPr lang="en-US" sz="2400" dirty="0">
              <a:latin typeface="+mn-lt"/>
              <a:ea typeface="Calibri"/>
              <a:cs typeface="Calibri"/>
              <a:sym typeface="Calibri"/>
            </a:endParaRPr>
          </a:p>
          <a:p>
            <a:pPr marL="457200" lvl="0" indent="-457200">
              <a:spcBef>
                <a:spcPts val="640"/>
              </a:spcBef>
              <a:buFont typeface="Arial" panose="020B0604020202020204" pitchFamily="34" charset="0"/>
              <a:buChar char="•"/>
            </a:pPr>
            <a:r>
              <a:rPr lang="en-US" sz="2600" dirty="0">
                <a:latin typeface="+mn-lt"/>
                <a:ea typeface="Calibri"/>
                <a:cs typeface="Calibri"/>
                <a:sym typeface="Calibri"/>
              </a:rPr>
              <a:t>Marketers should look to increase value through co-creation.</a:t>
            </a:r>
          </a:p>
        </p:txBody>
      </p:sp>
    </p:spTree>
    <p:extLst>
      <p:ext uri="{BB962C8B-B14F-4D97-AF65-F5344CB8AC3E}">
        <p14:creationId xmlns:p14="http://schemas.microsoft.com/office/powerpoint/2010/main" val="1243260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232429"/>
          </a:xfrm>
        </p:spPr>
        <p:txBody>
          <a:bodyPr/>
          <a:lstStyle/>
          <a:p>
            <a:r>
              <a:rPr lang="en-US" sz="3600" dirty="0" smtClean="0">
                <a:latin typeface="+mj-lt"/>
              </a:rPr>
              <a:t>Table 1.4 An Example of a Customer Service Scorecard</a:t>
            </a:r>
            <a:endParaRPr lang="en-IN" sz="36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949441541"/>
              </p:ext>
            </p:extLst>
          </p:nvPr>
        </p:nvGraphicFramePr>
        <p:xfrm>
          <a:off x="1028700" y="1881505"/>
          <a:ext cx="7086600" cy="3107213"/>
        </p:xfrm>
        <a:graphic>
          <a:graphicData uri="http://schemas.openxmlformats.org/drawingml/2006/table">
            <a:tbl>
              <a:tblPr firstRow="1" firstCol="1" bandRow="1">
                <a:tableStyleId>{2D5ABB26-0587-4C30-8999-92F81FD0307C}</a:tableStyleId>
              </a:tblPr>
              <a:tblGrid>
                <a:gridCol w="2524125"/>
                <a:gridCol w="1008158"/>
                <a:gridCol w="2154142"/>
                <a:gridCol w="1400175"/>
              </a:tblGrid>
              <a:tr h="604838">
                <a:tc>
                  <a:txBody>
                    <a:bodyPr/>
                    <a:lstStyle/>
                    <a:p>
                      <a:pPr>
                        <a:lnSpc>
                          <a:spcPct val="115000"/>
                        </a:lnSpc>
                        <a:spcAft>
                          <a:spcPts val="0"/>
                        </a:spcAft>
                      </a:pPr>
                      <a:r>
                        <a:rPr lang="en-IN" sz="1400" b="1" dirty="0">
                          <a:solidFill>
                            <a:srgbClr val="007FA3"/>
                          </a:solidFill>
                          <a:effectLst/>
                        </a:rPr>
                        <a:t>Item</a:t>
                      </a:r>
                      <a:endParaRPr lang="en-IN" sz="1400" b="1" dirty="0">
                        <a:solidFill>
                          <a:srgbClr val="007FA3"/>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b="1" dirty="0">
                          <a:solidFill>
                            <a:srgbClr val="007FA3"/>
                          </a:solidFill>
                          <a:effectLst/>
                        </a:rPr>
                        <a:t>1st Qtr.</a:t>
                      </a:r>
                      <a:endParaRPr lang="en-IN" sz="1400" b="1" dirty="0">
                        <a:solidFill>
                          <a:srgbClr val="007FA3"/>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b="1" dirty="0">
                          <a:solidFill>
                            <a:srgbClr val="007FA3"/>
                          </a:solidFill>
                          <a:effectLst/>
                        </a:rPr>
                        <a:t>Quarterly </a:t>
                      </a:r>
                      <a:r>
                        <a:rPr lang="en-IN" sz="1400" b="1" dirty="0" smtClean="0">
                          <a:solidFill>
                            <a:srgbClr val="007FA3"/>
                          </a:solidFill>
                          <a:effectLst/>
                        </a:rPr>
                        <a:t>Scores 2nd </a:t>
                      </a:r>
                      <a:r>
                        <a:rPr lang="en-IN" sz="1400" b="1" dirty="0">
                          <a:solidFill>
                            <a:srgbClr val="007FA3"/>
                          </a:solidFill>
                          <a:effectLst/>
                        </a:rPr>
                        <a:t>Qtr.</a:t>
                      </a:r>
                      <a:endParaRPr lang="en-IN" sz="1400" b="1" dirty="0">
                        <a:solidFill>
                          <a:srgbClr val="007FA3"/>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b="1" dirty="0">
                          <a:solidFill>
                            <a:srgbClr val="007FA3"/>
                          </a:solidFill>
                          <a:effectLst/>
                        </a:rPr>
                        <a:t>3rd </a:t>
                      </a:r>
                      <a:r>
                        <a:rPr lang="en-IN" sz="1400" b="1" dirty="0" smtClean="0">
                          <a:solidFill>
                            <a:srgbClr val="007FA3"/>
                          </a:solidFill>
                          <a:effectLst/>
                        </a:rPr>
                        <a:t>Qtr.</a:t>
                      </a:r>
                      <a:endParaRPr lang="en-IN" sz="1400" b="1" dirty="0">
                        <a:solidFill>
                          <a:srgbClr val="007FA3"/>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418">
                <a:tc>
                  <a:txBody>
                    <a:bodyPr/>
                    <a:lstStyle/>
                    <a:p>
                      <a:pPr>
                        <a:lnSpc>
                          <a:spcPct val="115000"/>
                        </a:lnSpc>
                        <a:spcAft>
                          <a:spcPts val="0"/>
                        </a:spcAft>
                      </a:pPr>
                      <a:r>
                        <a:rPr lang="en-IN" sz="1400" dirty="0">
                          <a:effectLst/>
                        </a:rPr>
                        <a:t>Satisfaction with</a:t>
                      </a:r>
                      <a:endParaRPr lang="en-IN"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dirty="0" smtClean="0">
                          <a:solidFill>
                            <a:schemeClr val="bg1"/>
                          </a:solidFill>
                          <a:effectLst/>
                        </a:rPr>
                        <a:t>blank</a:t>
                      </a:r>
                      <a:endParaRPr lang="en-IN" sz="1400" dirty="0">
                        <a:solidFill>
                          <a:schemeClr val="bg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smtClean="0">
                          <a:solidFill>
                            <a:schemeClr val="bg1"/>
                          </a:solidFill>
                          <a:effectLst/>
                        </a:rPr>
                        <a:t>blank</a:t>
                      </a:r>
                      <a:endParaRPr lang="en-IN" sz="1400">
                        <a:solidFill>
                          <a:schemeClr val="bg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dirty="0" smtClean="0">
                          <a:solidFill>
                            <a:schemeClr val="bg1"/>
                          </a:solidFill>
                          <a:effectLst/>
                        </a:rPr>
                        <a:t>blank</a:t>
                      </a:r>
                      <a:endParaRPr lang="en-IN" sz="1400" dirty="0">
                        <a:solidFill>
                          <a:schemeClr val="bg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139">
                <a:tc>
                  <a:txBody>
                    <a:bodyPr/>
                    <a:lstStyle/>
                    <a:p>
                      <a:pPr>
                        <a:lnSpc>
                          <a:spcPct val="115000"/>
                        </a:lnSpc>
                        <a:spcAft>
                          <a:spcPts val="0"/>
                        </a:spcAft>
                      </a:pPr>
                      <a:r>
                        <a:rPr lang="en-IN" sz="1400" dirty="0">
                          <a:effectLst/>
                        </a:rPr>
                        <a:t>C1 Employee responsiveness</a:t>
                      </a:r>
                      <a:endParaRPr lang="en-IN"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dirty="0">
                          <a:effectLst/>
                        </a:rPr>
                        <a:t>60%</a:t>
                      </a:r>
                      <a:endParaRPr lang="en-IN"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a:effectLst/>
                        </a:rPr>
                        <a:t>65%</a:t>
                      </a:r>
                      <a:endParaRPr lang="en-IN"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a:effectLst/>
                        </a:rPr>
                        <a:t>68%</a:t>
                      </a:r>
                      <a:endParaRPr lang="en-IN"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418">
                <a:tc>
                  <a:txBody>
                    <a:bodyPr/>
                    <a:lstStyle/>
                    <a:p>
                      <a:pPr>
                        <a:lnSpc>
                          <a:spcPct val="115000"/>
                        </a:lnSpc>
                        <a:spcAft>
                          <a:spcPts val="0"/>
                        </a:spcAft>
                      </a:pPr>
                      <a:r>
                        <a:rPr lang="en-IN" sz="1400" dirty="0">
                          <a:effectLst/>
                        </a:rPr>
                        <a:t>C2 Product selection</a:t>
                      </a:r>
                      <a:endParaRPr lang="en-IN"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dirty="0">
                          <a:effectLst/>
                        </a:rPr>
                        <a:t>60%</a:t>
                      </a:r>
                      <a:endParaRPr lang="en-IN"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a:effectLst/>
                        </a:rPr>
                        <a:t>62%</a:t>
                      </a:r>
                      <a:endParaRPr lang="en-IN"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a:effectLst/>
                        </a:rPr>
                        <a:t>63%</a:t>
                      </a:r>
                      <a:endParaRPr lang="en-IN"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418">
                <a:tc>
                  <a:txBody>
                    <a:bodyPr/>
                    <a:lstStyle/>
                    <a:p>
                      <a:pPr>
                        <a:lnSpc>
                          <a:spcPct val="115000"/>
                        </a:lnSpc>
                        <a:spcAft>
                          <a:spcPts val="0"/>
                        </a:spcAft>
                      </a:pPr>
                      <a:r>
                        <a:rPr lang="en-IN" sz="1400">
                          <a:effectLst/>
                        </a:rPr>
                        <a:t>C3 Service quality</a:t>
                      </a:r>
                      <a:endParaRPr lang="en-IN"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dirty="0">
                          <a:effectLst/>
                        </a:rPr>
                        <a:t>60%</a:t>
                      </a:r>
                      <a:endParaRPr lang="en-IN"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dirty="0">
                          <a:effectLst/>
                        </a:rPr>
                        <a:t>62%</a:t>
                      </a:r>
                      <a:endParaRPr lang="en-IN"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a:effectLst/>
                        </a:rPr>
                        <a:t>55%</a:t>
                      </a:r>
                      <a:endParaRPr lang="en-IN"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418">
                <a:tc>
                  <a:txBody>
                    <a:bodyPr/>
                    <a:lstStyle/>
                    <a:p>
                      <a:pPr>
                        <a:lnSpc>
                          <a:spcPct val="115000"/>
                        </a:lnSpc>
                        <a:spcAft>
                          <a:spcPts val="0"/>
                        </a:spcAft>
                      </a:pPr>
                      <a:r>
                        <a:rPr lang="en-IN" sz="1400">
                          <a:effectLst/>
                        </a:rPr>
                        <a:t>C4 Cleanliness of facility</a:t>
                      </a:r>
                      <a:endParaRPr lang="en-IN"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dirty="0">
                          <a:effectLst/>
                        </a:rPr>
                        <a:t>75%</a:t>
                      </a:r>
                      <a:endParaRPr lang="en-IN"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a:effectLst/>
                        </a:rPr>
                        <a:t>80%</a:t>
                      </a:r>
                      <a:endParaRPr lang="en-IN"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a:effectLst/>
                        </a:rPr>
                        <a:t>85%</a:t>
                      </a:r>
                      <a:endParaRPr lang="en-IN"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418">
                <a:tc>
                  <a:txBody>
                    <a:bodyPr/>
                    <a:lstStyle/>
                    <a:p>
                      <a:pPr>
                        <a:lnSpc>
                          <a:spcPct val="115000"/>
                        </a:lnSpc>
                        <a:spcAft>
                          <a:spcPts val="0"/>
                        </a:spcAft>
                      </a:pPr>
                      <a:r>
                        <a:rPr lang="en-IN" sz="1400">
                          <a:effectLst/>
                        </a:rPr>
                        <a:t>C5 Knowledge of employees</a:t>
                      </a:r>
                      <a:endParaRPr lang="en-IN"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a:effectLst/>
                        </a:rPr>
                        <a:t>62%</a:t>
                      </a:r>
                      <a:endParaRPr lang="en-IN"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a:effectLst/>
                        </a:rPr>
                        <a:t>62%</a:t>
                      </a:r>
                      <a:endParaRPr lang="en-IN"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a:effectLst/>
                        </a:rPr>
                        <a:t>58%</a:t>
                      </a:r>
                      <a:endParaRPr lang="en-IN"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728">
                <a:tc>
                  <a:txBody>
                    <a:bodyPr/>
                    <a:lstStyle/>
                    <a:p>
                      <a:pPr>
                        <a:lnSpc>
                          <a:spcPct val="115000"/>
                        </a:lnSpc>
                        <a:spcAft>
                          <a:spcPts val="0"/>
                        </a:spcAft>
                      </a:pPr>
                      <a:r>
                        <a:rPr lang="en-IN" sz="1400">
                          <a:effectLst/>
                        </a:rPr>
                        <a:t>C6 Appearance of employees</a:t>
                      </a:r>
                      <a:endParaRPr lang="en-IN"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a:effectLst/>
                        </a:rPr>
                        <a:t>60%</a:t>
                      </a:r>
                      <a:endParaRPr lang="en-IN"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dirty="0">
                          <a:effectLst/>
                        </a:rPr>
                        <a:t>62%</a:t>
                      </a:r>
                      <a:endParaRPr lang="en-IN"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a:effectLst/>
                        </a:rPr>
                        <a:t>63%</a:t>
                      </a:r>
                      <a:endParaRPr lang="en-IN"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418">
                <a:tc>
                  <a:txBody>
                    <a:bodyPr/>
                    <a:lstStyle/>
                    <a:p>
                      <a:pPr>
                        <a:lnSpc>
                          <a:spcPct val="115000"/>
                        </a:lnSpc>
                        <a:spcAft>
                          <a:spcPts val="0"/>
                        </a:spcAft>
                      </a:pPr>
                      <a:r>
                        <a:rPr lang="en-IN" sz="1400" dirty="0">
                          <a:effectLst/>
                        </a:rPr>
                        <a:t>C7 Convenience of location</a:t>
                      </a:r>
                      <a:endParaRPr lang="en-IN"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a:effectLst/>
                        </a:rPr>
                        <a:t>60%</a:t>
                      </a:r>
                      <a:endParaRPr lang="en-IN"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dirty="0">
                          <a:effectLst/>
                        </a:rPr>
                        <a:t>65%</a:t>
                      </a:r>
                      <a:endParaRPr lang="en-IN"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400" dirty="0">
                          <a:effectLst/>
                        </a:rPr>
                        <a:t>68%</a:t>
                      </a:r>
                      <a:endParaRPr lang="en-IN"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52997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765828"/>
          </a:xfrm>
        </p:spPr>
        <p:txBody>
          <a:bodyPr/>
          <a:lstStyle/>
          <a:p>
            <a:r>
              <a:rPr lang="en-US" sz="3600" dirty="0" smtClean="0">
                <a:latin typeface="+mj-lt"/>
              </a:rPr>
              <a:t>Table 1.5 How Some Firms Achieve a Competitive Advantage with a Distinctive Competency</a:t>
            </a:r>
            <a:endParaRPr lang="en-IN" sz="36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974969989"/>
              </p:ext>
            </p:extLst>
          </p:nvPr>
        </p:nvGraphicFramePr>
        <p:xfrm>
          <a:off x="711200" y="2282031"/>
          <a:ext cx="7724775" cy="3840480"/>
        </p:xfrm>
        <a:graphic>
          <a:graphicData uri="http://schemas.openxmlformats.org/drawingml/2006/table">
            <a:tbl>
              <a:tblPr firstRow="1" firstCol="1" bandRow="1">
                <a:tableStyleId>{2D5ABB26-0587-4C30-8999-92F81FD0307C}</a:tableStyleId>
              </a:tblPr>
              <a:tblGrid>
                <a:gridCol w="1054100"/>
                <a:gridCol w="1739900"/>
                <a:gridCol w="1803400"/>
                <a:gridCol w="3127375"/>
              </a:tblGrid>
              <a:tr h="137795">
                <a:tc>
                  <a:txBody>
                    <a:bodyPr/>
                    <a:lstStyle/>
                    <a:p>
                      <a:pPr marL="0" marR="0">
                        <a:spcBef>
                          <a:spcPts val="0"/>
                        </a:spcBef>
                        <a:spcAft>
                          <a:spcPts val="0"/>
                        </a:spcAft>
                      </a:pPr>
                      <a:r>
                        <a:rPr lang="en-US" sz="1400" b="1" dirty="0">
                          <a:effectLst/>
                        </a:rPr>
                        <a:t>Company</a:t>
                      </a:r>
                      <a:endParaRPr lang="en-US" sz="14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effectLst/>
                        </a:rPr>
                        <a:t>Distinctive Competency</a:t>
                      </a:r>
                      <a:endParaRPr lang="en-US" sz="14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effectLst/>
                        </a:rPr>
                        <a:t>Differential Benefit</a:t>
                      </a:r>
                      <a:endParaRPr lang="en-US" sz="14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b="1" dirty="0">
                          <a:effectLst/>
                        </a:rPr>
                        <a:t>Competitive Advantage</a:t>
                      </a:r>
                      <a:endParaRPr lang="en-US" sz="1400" b="1"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955">
                <a:tc>
                  <a:txBody>
                    <a:bodyPr/>
                    <a:lstStyle/>
                    <a:p>
                      <a:pPr marL="0" marR="0">
                        <a:spcBef>
                          <a:spcPts val="0"/>
                        </a:spcBef>
                        <a:spcAft>
                          <a:spcPts val="0"/>
                        </a:spcAft>
                      </a:pPr>
                      <a:r>
                        <a:rPr lang="en-US" sz="1400">
                          <a:effectLst/>
                        </a:rPr>
                        <a:t>Coca-Cola</a:t>
                      </a:r>
                      <a:endParaRPr lang="en-US" sz="1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a:effectLst/>
                        </a:rPr>
                        <a:t>Distribution and marketing communications</a:t>
                      </a:r>
                      <a:endParaRPr lang="en-US" sz="1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Convenience and brand awareness for customers all over the world</a:t>
                      </a:r>
                      <a:endParaRPr lang="en-US" sz="1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Other soft drinks are unable to take loyal customers away from Coke. Coca-Cola has more than 50% of the world soft-drink market.</a:t>
                      </a:r>
                      <a:endParaRPr lang="en-US" sz="1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795">
                <a:tc>
                  <a:txBody>
                    <a:bodyPr/>
                    <a:lstStyle/>
                    <a:p>
                      <a:pPr marL="0" marR="0">
                        <a:spcBef>
                          <a:spcPts val="0"/>
                        </a:spcBef>
                        <a:spcAft>
                          <a:spcPts val="0"/>
                        </a:spcAft>
                      </a:pPr>
                      <a:r>
                        <a:rPr lang="en-US" sz="1400">
                          <a:effectLst/>
                        </a:rPr>
                        <a:t>Apple</a:t>
                      </a:r>
                      <a:endParaRPr lang="en-US" sz="1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a:effectLst/>
                        </a:rPr>
                        <a:t>Product quality and design</a:t>
                      </a:r>
                      <a:endParaRPr lang="en-US" sz="1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Easy access to cutting-edge technology</a:t>
                      </a:r>
                      <a:endParaRPr lang="en-US" sz="1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Apple’s sales of its Mac computer increased 28.5% as the overall market for PCs decreased.</a:t>
                      </a:r>
                      <a:endParaRPr lang="en-US" sz="1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795">
                <a:tc>
                  <a:txBody>
                    <a:bodyPr/>
                    <a:lstStyle/>
                    <a:p>
                      <a:pPr marL="0" marR="0">
                        <a:spcBef>
                          <a:spcPts val="0"/>
                        </a:spcBef>
                        <a:spcAft>
                          <a:spcPts val="0"/>
                        </a:spcAft>
                      </a:pPr>
                      <a:r>
                        <a:rPr lang="en-US" sz="1400">
                          <a:effectLst/>
                        </a:rPr>
                        <a:t>Southwest Airlines</a:t>
                      </a:r>
                      <a:endParaRPr lang="en-US" sz="1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a:effectLst/>
                        </a:rPr>
                        <a:t>Price point</a:t>
                      </a:r>
                      <a:endParaRPr lang="en-US" sz="1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Appeals to budget-conscious consumers</a:t>
                      </a:r>
                      <a:endParaRPr lang="en-US" sz="1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Southwest is the number one domestic carrier in the U.S.</a:t>
                      </a:r>
                      <a:endParaRPr lang="en-US" sz="1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795">
                <a:tc>
                  <a:txBody>
                    <a:bodyPr/>
                    <a:lstStyle/>
                    <a:p>
                      <a:pPr marL="0" marR="0">
                        <a:spcBef>
                          <a:spcPts val="0"/>
                        </a:spcBef>
                        <a:spcAft>
                          <a:spcPts val="0"/>
                        </a:spcAft>
                      </a:pPr>
                      <a:r>
                        <a:rPr lang="en-US" sz="1400">
                          <a:effectLst/>
                        </a:rPr>
                        <a:t>Amazon.com</a:t>
                      </a:r>
                      <a:endParaRPr lang="en-US" sz="1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a:effectLst/>
                        </a:rPr>
                        <a:t>Fulfillment and distribution</a:t>
                      </a:r>
                      <a:endParaRPr lang="en-US" sz="1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Availability, convenience, and ease of access of product</a:t>
                      </a:r>
                      <a:endParaRPr lang="en-US" sz="1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a:effectLst/>
                        </a:rPr>
                        <a:t>Amazon holds about a 50% market share for books sold via the Internet.</a:t>
                      </a:r>
                      <a:endParaRPr lang="en-US" sz="1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050">
                <a:tc>
                  <a:txBody>
                    <a:bodyPr/>
                    <a:lstStyle/>
                    <a:p>
                      <a:pPr marL="0" marR="0">
                        <a:spcBef>
                          <a:spcPts val="0"/>
                        </a:spcBef>
                        <a:spcAft>
                          <a:spcPts val="0"/>
                        </a:spcAft>
                      </a:pPr>
                      <a:r>
                        <a:rPr lang="en-US" sz="1400">
                          <a:effectLst/>
                        </a:rPr>
                        <a:t>Starbucks</a:t>
                      </a:r>
                      <a:endParaRPr lang="en-US" sz="1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a:effectLst/>
                        </a:rPr>
                        <a:t>Product quality</a:t>
                      </a:r>
                      <a:endParaRPr lang="en-US" sz="140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Customer satisfaction</a:t>
                      </a:r>
                      <a:endParaRPr lang="en-US" sz="1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effectLst/>
                        </a:rPr>
                        <a:t>Starbucks has just under 33% of the market share in its industry.</a:t>
                      </a:r>
                      <a:endParaRPr lang="en-US" sz="1400" dirty="0">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50804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346729"/>
          </a:xfrm>
        </p:spPr>
        <p:txBody>
          <a:bodyPr/>
          <a:lstStyle/>
          <a:p>
            <a:r>
              <a:rPr lang="en-US" sz="3600" dirty="0" smtClean="0">
                <a:latin typeface="+mj-lt"/>
              </a:rPr>
              <a:t>Figure 1.2 A Value Chain for the Apple iPod</a:t>
            </a:r>
            <a:endParaRPr lang="en-IN" sz="3600" dirty="0">
              <a:latin typeface="+mj-lt"/>
            </a:endParaRPr>
          </a:p>
        </p:txBody>
      </p:sp>
      <p:pic>
        <p:nvPicPr>
          <p:cNvPr id="5" name="Picture 391" descr="The figure illustrates Apple's value chain.&#10;&#10;&quot;A text box details the features of Apple’s value chain, as follows:&#10;Inbound Logistics &#10;• Planar lithium battery (Sony)&#10;• Hard drive (Toshiba)&#10;• MP3 decoder and controller chip (PortalPlayer)&#10;• Flash memory chip (Sharp Electronics Corp.)&#10;• Stereo digital-to-analog converter (Wolfson Microelectronics Ltd.)&#10;• Firewire interface controller (Texas Instruments)&#10;Operations&#10;• Consumer research&#10;• New product development team&#10;• Engineering and production&#10;Outbound Logistics&#10;• Trucking companies&#10;• Wholesalers&#10;• Retailers&#10;Marketing and Sales&#10;• Advertising&#10;• Sales force&#10;Service&#10;• Computer technicians&quot;&#10;"/>
          <p:cNvPicPr preferRelativeResize="0"/>
          <p:nvPr/>
        </p:nvPicPr>
        <p:blipFill rotWithShape="1">
          <a:blip r:embed="rId3">
            <a:alphaModFix/>
          </a:blip>
          <a:srcRect b="11230"/>
          <a:stretch/>
        </p:blipFill>
        <p:spPr>
          <a:xfrm>
            <a:off x="463551" y="1823720"/>
            <a:ext cx="8178798" cy="3373120"/>
          </a:xfrm>
          <a:prstGeom prst="rect">
            <a:avLst/>
          </a:prstGeom>
          <a:noFill/>
          <a:ln>
            <a:noFill/>
          </a:ln>
        </p:spPr>
      </p:pic>
      <p:sp>
        <p:nvSpPr>
          <p:cNvPr id="3" name="TextBox 2"/>
          <p:cNvSpPr txBox="1"/>
          <p:nvPr/>
        </p:nvSpPr>
        <p:spPr>
          <a:xfrm>
            <a:off x="624840" y="5407670"/>
            <a:ext cx="7698008" cy="523220"/>
          </a:xfrm>
          <a:prstGeom prst="rect">
            <a:avLst/>
          </a:prstGeom>
          <a:noFill/>
        </p:spPr>
        <p:txBody>
          <a:bodyPr wrap="square" rtlCol="0">
            <a:spAutoFit/>
          </a:bodyPr>
          <a:lstStyle/>
          <a:p>
            <a:r>
              <a:rPr lang="en-IN" b="1" dirty="0"/>
              <a:t>Source: </a:t>
            </a:r>
            <a:r>
              <a:rPr lang="en-IN" dirty="0"/>
              <a:t>Based on information from Erik Sherman, “Inside the Apple iPod Design Triumph,” May 27, 2006, </a:t>
            </a:r>
            <a:r>
              <a:rPr lang="en-IN" dirty="0">
                <a:hlinkClick r:id="rId4"/>
              </a:rPr>
              <a:t>http://www.designchain.com/coverstory.asp?issue=summer02.</a:t>
            </a:r>
            <a:endParaRPr lang="en-IN" dirty="0"/>
          </a:p>
        </p:txBody>
      </p:sp>
    </p:spTree>
    <p:extLst>
      <p:ext uri="{BB962C8B-B14F-4D97-AF65-F5344CB8AC3E}">
        <p14:creationId xmlns:p14="http://schemas.microsoft.com/office/powerpoint/2010/main" val="1656083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59988"/>
          </a:xfrm>
        </p:spPr>
        <p:txBody>
          <a:bodyPr/>
          <a:lstStyle/>
          <a:p>
            <a:r>
              <a:rPr lang="en-US" sz="3600" dirty="0" smtClean="0">
                <a:latin typeface="+mj-lt"/>
              </a:rPr>
              <a:t>Figure 1.3 Steps in the Value Chain</a:t>
            </a:r>
            <a:endParaRPr lang="en-IN" sz="3600" dirty="0">
              <a:latin typeface="+mj-lt"/>
            </a:endParaRPr>
          </a:p>
        </p:txBody>
      </p:sp>
      <p:pic>
        <p:nvPicPr>
          <p:cNvPr id="4" name="Picture 400" descr="The flow chart connects the following four steps from top to bottom:&#10;• Understand the Value Proposition (Part One)&#10;• Determine the Value Propositions Different Customers Want (Part Two)&#10;• Develop the Value Proposition for the Customer (Part Three)&#10;• Deliver and Communicate the Value Proposition (Part Four)&#10;The four steps are together labeled as “Process”."/>
          <p:cNvPicPr preferRelativeResize="0"/>
          <p:nvPr/>
        </p:nvPicPr>
        <p:blipFill rotWithShape="1">
          <a:blip r:embed="rId3">
            <a:alphaModFix/>
          </a:blip>
          <a:srcRect/>
          <a:stretch/>
        </p:blipFill>
        <p:spPr>
          <a:xfrm>
            <a:off x="2865232" y="1306195"/>
            <a:ext cx="3419474" cy="4572000"/>
          </a:xfrm>
          <a:prstGeom prst="rect">
            <a:avLst/>
          </a:prstGeom>
          <a:noFill/>
          <a:ln>
            <a:noFill/>
          </a:ln>
        </p:spPr>
      </p:pic>
    </p:spTree>
    <p:extLst>
      <p:ext uri="{BB962C8B-B14F-4D97-AF65-F5344CB8AC3E}">
        <p14:creationId xmlns:p14="http://schemas.microsoft.com/office/powerpoint/2010/main" val="37344615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229600" cy="1213379"/>
          </a:xfrm>
        </p:spPr>
        <p:txBody>
          <a:bodyPr/>
          <a:lstStyle/>
          <a:p>
            <a:r>
              <a:rPr lang="en-US" sz="3600" dirty="0">
                <a:latin typeface="+mj-lt"/>
              </a:rPr>
              <a:t>Consumer Generated Value: From Audience to Community</a:t>
            </a:r>
            <a:endParaRPr lang="en-IN" sz="3600" dirty="0">
              <a:latin typeface="+mj-lt"/>
            </a:endParaRPr>
          </a:p>
        </p:txBody>
      </p:sp>
      <p:sp>
        <p:nvSpPr>
          <p:cNvPr id="4" name="Text Placeholder 3"/>
          <p:cNvSpPr>
            <a:spLocks noGrp="1"/>
          </p:cNvSpPr>
          <p:nvPr>
            <p:ph type="body" idx="2"/>
          </p:nvPr>
        </p:nvSpPr>
        <p:spPr>
          <a:xfrm>
            <a:off x="457200" y="1774191"/>
            <a:ext cx="8229600" cy="4152900"/>
          </a:xfrm>
        </p:spPr>
        <p:txBody>
          <a:bodyPr/>
          <a:lstStyle/>
          <a:p>
            <a:pPr marL="508000" lvl="1" indent="-457200">
              <a:spcBef>
                <a:spcPts val="1700"/>
              </a:spcBef>
              <a:buFont typeface="Arial" panose="020B0604020202020204" pitchFamily="34" charset="0"/>
              <a:buChar char="•"/>
            </a:pPr>
            <a:r>
              <a:rPr lang="en-US" sz="2600" dirty="0">
                <a:latin typeface="+mn-lt"/>
                <a:ea typeface="Calibri"/>
                <a:cs typeface="Calibri"/>
                <a:sym typeface="Calibri"/>
              </a:rPr>
              <a:t>Everyday people are generating value instead of just buying it.</a:t>
            </a:r>
            <a:r>
              <a:rPr lang="en-US" sz="2800" dirty="0">
                <a:latin typeface="+mn-lt"/>
                <a:ea typeface="Calibri"/>
                <a:cs typeface="Calibri"/>
                <a:sym typeface="Calibri"/>
              </a:rPr>
              <a:t/>
            </a:r>
            <a:br>
              <a:rPr lang="en-US" sz="2800" dirty="0">
                <a:latin typeface="+mn-lt"/>
                <a:ea typeface="Calibri"/>
                <a:cs typeface="Calibri"/>
                <a:sym typeface="Calibri"/>
              </a:rPr>
            </a:br>
            <a:r>
              <a:rPr lang="en-US" sz="2800" dirty="0" smtClean="0">
                <a:latin typeface="+mn-lt"/>
                <a:ea typeface="Calibri"/>
                <a:cs typeface="Calibri"/>
                <a:sym typeface="Calibri"/>
              </a:rPr>
              <a:t>        </a:t>
            </a:r>
            <a:r>
              <a:rPr lang="en-US" sz="2400" dirty="0" smtClean="0">
                <a:solidFill>
                  <a:schemeClr val="tx1"/>
                </a:solidFill>
                <a:latin typeface="Calibri"/>
                <a:ea typeface="Calibri"/>
                <a:cs typeface="Calibri"/>
                <a:sym typeface="Calibri"/>
                <a:hlinkClick r:id="rId3"/>
              </a:rPr>
              <a:t>/www.crashthesuperbowl.com</a:t>
            </a:r>
            <a:endParaRPr lang="en-US" sz="2400" dirty="0" smtClean="0">
              <a:solidFill>
                <a:schemeClr val="tx1"/>
              </a:solidFill>
              <a:latin typeface="Calibri"/>
              <a:ea typeface="Calibri"/>
              <a:cs typeface="Calibri"/>
              <a:sym typeface="Calibri"/>
            </a:endParaRPr>
          </a:p>
          <a:p>
            <a:pPr marL="508000" lvl="1" indent="-457200">
              <a:spcBef>
                <a:spcPts val="1700"/>
              </a:spcBef>
              <a:buFont typeface="Arial" panose="020B0604020202020204" pitchFamily="34" charset="0"/>
              <a:buChar char="•"/>
            </a:pPr>
            <a:r>
              <a:rPr lang="en-US" sz="2600" dirty="0" smtClean="0">
                <a:latin typeface="+mn-lt"/>
                <a:ea typeface="Calibri"/>
                <a:cs typeface="Calibri"/>
                <a:sym typeface="Calibri"/>
              </a:rPr>
              <a:t>Web </a:t>
            </a:r>
            <a:r>
              <a:rPr lang="en-US" sz="2600" dirty="0">
                <a:latin typeface="+mn-lt"/>
                <a:ea typeface="Calibri"/>
                <a:cs typeface="Calibri"/>
                <a:sym typeface="Calibri"/>
              </a:rPr>
              <a:t>4.0 puts the internet on smart </a:t>
            </a:r>
            <a:r>
              <a:rPr lang="en-US" sz="2600" dirty="0" smtClean="0">
                <a:latin typeface="+mn-lt"/>
                <a:ea typeface="Calibri"/>
                <a:cs typeface="Calibri"/>
                <a:sym typeface="Calibri"/>
              </a:rPr>
              <a:t>phones.</a:t>
            </a:r>
            <a:endParaRPr lang="en-US" sz="2600" dirty="0">
              <a:latin typeface="+mn-lt"/>
              <a:ea typeface="Calibri"/>
              <a:cs typeface="Calibri"/>
              <a:sym typeface="Calibri"/>
            </a:endParaRPr>
          </a:p>
          <a:p>
            <a:pPr marL="508000" lvl="1" indent="-457200">
              <a:spcBef>
                <a:spcPts val="1700"/>
              </a:spcBef>
              <a:buFont typeface="Arial" panose="020B0604020202020204" pitchFamily="34" charset="0"/>
              <a:buChar char="•"/>
            </a:pPr>
            <a:r>
              <a:rPr lang="en-US" sz="2600" dirty="0" smtClean="0">
                <a:latin typeface="+mn-lt"/>
                <a:ea typeface="Calibri"/>
                <a:cs typeface="Calibri"/>
                <a:sym typeface="Calibri"/>
              </a:rPr>
              <a:t>Social </a:t>
            </a:r>
            <a:r>
              <a:rPr lang="en-US" sz="2600" dirty="0">
                <a:latin typeface="+mn-lt"/>
                <a:ea typeface="Calibri"/>
                <a:cs typeface="Calibri"/>
                <a:sym typeface="Calibri"/>
              </a:rPr>
              <a:t>networking platforms provide numerous opportunities for marketers</a:t>
            </a:r>
            <a:r>
              <a:rPr lang="en-US" sz="2600" dirty="0" smtClean="0">
                <a:latin typeface="+mn-lt"/>
                <a:ea typeface="Calibri"/>
                <a:cs typeface="Calibri"/>
                <a:sym typeface="Calibri"/>
              </a:rPr>
              <a:t>.</a:t>
            </a:r>
            <a:endParaRPr lang="en-US" sz="2600" dirty="0">
              <a:latin typeface="+mn-lt"/>
              <a:ea typeface="Calibri"/>
              <a:cs typeface="Calibri"/>
              <a:sym typeface="Calibri"/>
            </a:endParaRPr>
          </a:p>
        </p:txBody>
      </p:sp>
    </p:spTree>
    <p:extLst>
      <p:ext uri="{BB962C8B-B14F-4D97-AF65-F5344CB8AC3E}">
        <p14:creationId xmlns:p14="http://schemas.microsoft.com/office/powerpoint/2010/main" val="3690123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690"/>
            <a:ext cx="8229600" cy="699029"/>
          </a:xfrm>
        </p:spPr>
        <p:txBody>
          <a:bodyPr/>
          <a:lstStyle/>
          <a:p>
            <a:r>
              <a:rPr lang="en-US" sz="3600" dirty="0" smtClean="0">
                <a:latin typeface="+mj-lt"/>
              </a:rPr>
              <a:t>Value from Society’s Perspective</a:t>
            </a:r>
            <a:endParaRPr lang="en-IN" sz="3600" dirty="0">
              <a:latin typeface="+mj-lt"/>
            </a:endParaRPr>
          </a:p>
        </p:txBody>
      </p:sp>
      <p:sp>
        <p:nvSpPr>
          <p:cNvPr id="4" name="Text Placeholder 3"/>
          <p:cNvSpPr>
            <a:spLocks noGrp="1"/>
          </p:cNvSpPr>
          <p:nvPr>
            <p:ph type="body" idx="2"/>
          </p:nvPr>
        </p:nvSpPr>
        <p:spPr>
          <a:xfrm>
            <a:off x="457200" y="1235711"/>
            <a:ext cx="8229600" cy="4250690"/>
          </a:xfrm>
        </p:spPr>
        <p:txBody>
          <a:bodyPr/>
          <a:lstStyle/>
          <a:p>
            <a:pPr marL="457200" lvl="0" indent="-457200">
              <a:spcBef>
                <a:spcPts val="0"/>
              </a:spcBef>
              <a:buFont typeface="Arial" panose="020B0604020202020204" pitchFamily="34" charset="0"/>
              <a:buChar char="•"/>
            </a:pPr>
            <a:r>
              <a:rPr lang="en-US" sz="2600" dirty="0">
                <a:latin typeface="+mn-lt"/>
                <a:ea typeface="Calibri"/>
                <a:cs typeface="Calibri"/>
                <a:sym typeface="Calibri"/>
              </a:rPr>
              <a:t>Marketing transactions may add or subtract value from society.</a:t>
            </a:r>
          </a:p>
          <a:p>
            <a:pPr marL="914400" lvl="1" indent="-457200">
              <a:spcBef>
                <a:spcPts val="1700"/>
              </a:spcBef>
              <a:buFont typeface="Wingdings" panose="05000000000000000000" pitchFamily="2" charset="2"/>
              <a:buChar char="§"/>
            </a:pPr>
            <a:r>
              <a:rPr lang="en-US" sz="2400" dirty="0">
                <a:latin typeface="+mn-lt"/>
                <a:ea typeface="Calibri"/>
                <a:cs typeface="Calibri"/>
                <a:sym typeface="Calibri"/>
              </a:rPr>
              <a:t>Stressing socially responsible and ethical decisions is good for business</a:t>
            </a:r>
            <a:r>
              <a:rPr lang="en-US" sz="2400" dirty="0" smtClean="0">
                <a:latin typeface="+mn-lt"/>
                <a:ea typeface="Calibri"/>
                <a:cs typeface="Calibri"/>
                <a:sym typeface="Calibri"/>
              </a:rPr>
              <a:t>.</a:t>
            </a:r>
            <a:endParaRPr lang="en-US" sz="2400" dirty="0">
              <a:latin typeface="+mn-lt"/>
              <a:ea typeface="Calibri"/>
              <a:cs typeface="Calibri"/>
              <a:sym typeface="Calibri"/>
            </a:endParaRPr>
          </a:p>
          <a:p>
            <a:pPr marL="457200" lvl="0" indent="-457200">
              <a:spcBef>
                <a:spcPts val="1700"/>
              </a:spcBef>
              <a:buFont typeface="Arial" panose="020B0604020202020204" pitchFamily="34" charset="0"/>
              <a:buChar char="•"/>
            </a:pPr>
            <a:r>
              <a:rPr lang="en-US" sz="2600" dirty="0">
                <a:latin typeface="+mn-lt"/>
                <a:ea typeface="Calibri"/>
                <a:cs typeface="Calibri"/>
                <a:sym typeface="Calibri"/>
              </a:rPr>
              <a:t>Marketing often faces criticisms.</a:t>
            </a:r>
          </a:p>
          <a:p>
            <a:pPr marL="914400" lvl="1" indent="-457200">
              <a:spcBef>
                <a:spcPts val="1700"/>
              </a:spcBef>
              <a:buFont typeface="Wingdings" panose="05000000000000000000" pitchFamily="2" charset="2"/>
              <a:buChar char="§"/>
            </a:pPr>
            <a:r>
              <a:rPr lang="en-US" sz="2400" dirty="0">
                <a:latin typeface="+mn-lt"/>
                <a:ea typeface="Calibri"/>
                <a:cs typeface="Calibri"/>
                <a:sym typeface="Calibri"/>
              </a:rPr>
              <a:t>“Dark side” marketing and consumption </a:t>
            </a:r>
            <a:r>
              <a:rPr lang="en-US" sz="2400" dirty="0" smtClean="0">
                <a:latin typeface="+mn-lt"/>
                <a:ea typeface="Calibri"/>
                <a:cs typeface="Calibri"/>
                <a:sym typeface="Calibri"/>
              </a:rPr>
              <a:t>issues.</a:t>
            </a:r>
            <a:endParaRPr lang="en-US" sz="2400" dirty="0">
              <a:latin typeface="+mn-lt"/>
              <a:ea typeface="Calibri"/>
              <a:cs typeface="Calibri"/>
              <a:sym typeface="Calibri"/>
            </a:endParaRPr>
          </a:p>
        </p:txBody>
      </p:sp>
    </p:spTree>
    <p:extLst>
      <p:ext uri="{BB962C8B-B14F-4D97-AF65-F5344CB8AC3E}">
        <p14:creationId xmlns:p14="http://schemas.microsoft.com/office/powerpoint/2010/main" val="32055788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39670"/>
          </a:xfrm>
        </p:spPr>
        <p:txBody>
          <a:bodyPr/>
          <a:lstStyle/>
          <a:p>
            <a:r>
              <a:rPr lang="en-US" sz="3600" dirty="0" smtClean="0">
                <a:latin typeface="+mj-lt"/>
              </a:rPr>
              <a:t>Value of Marketing</a:t>
            </a:r>
            <a:endParaRPr lang="en-IN" sz="3600" dirty="0">
              <a:latin typeface="+mj-lt"/>
            </a:endParaRPr>
          </a:p>
        </p:txBody>
      </p:sp>
      <p:sp>
        <p:nvSpPr>
          <p:cNvPr id="4" name="Text Placeholder 3"/>
          <p:cNvSpPr>
            <a:spLocks noGrp="1"/>
          </p:cNvSpPr>
          <p:nvPr>
            <p:ph type="body" idx="2"/>
          </p:nvPr>
        </p:nvSpPr>
        <p:spPr>
          <a:xfrm>
            <a:off x="457200" y="1241425"/>
            <a:ext cx="8229600" cy="4224655"/>
          </a:xfrm>
        </p:spPr>
        <p:txBody>
          <a:bodyPr/>
          <a:lstStyle/>
          <a:p>
            <a:pPr marL="514350" lvl="1" indent="-514350">
              <a:spcBef>
                <a:spcPts val="0"/>
              </a:spcBef>
              <a:buFont typeface="Arial"/>
              <a:buChar char="•"/>
            </a:pPr>
            <a:r>
              <a:rPr lang="en-IN" sz="2600" dirty="0">
                <a:latin typeface="+mn-lt"/>
                <a:ea typeface="Calibri"/>
                <a:cs typeface="Calibri"/>
                <a:sym typeface="Calibri"/>
              </a:rPr>
              <a:t>Marketing activities facilitate exchanges that create, communicate, and deliver value to customers</a:t>
            </a:r>
            <a:r>
              <a:rPr lang="en-IN" sz="2600" dirty="0" smtClean="0">
                <a:latin typeface="+mn-lt"/>
                <a:ea typeface="Calibri"/>
                <a:cs typeface="Calibri"/>
                <a:sym typeface="Calibri"/>
              </a:rPr>
              <a:t>.</a:t>
            </a:r>
            <a:endParaRPr lang="en-IN" sz="2600" dirty="0">
              <a:latin typeface="+mn-lt"/>
              <a:ea typeface="Calibri"/>
              <a:cs typeface="Calibri"/>
              <a:sym typeface="Calibri"/>
            </a:endParaRPr>
          </a:p>
          <a:p>
            <a:pPr marL="514350" lvl="1" indent="-514350">
              <a:spcBef>
                <a:spcPts val="1700"/>
              </a:spcBef>
              <a:buFont typeface="Arial"/>
              <a:buChar char="•"/>
            </a:pPr>
            <a:r>
              <a:rPr lang="en-IN" sz="2600" dirty="0" smtClean="0">
                <a:latin typeface="+mn-lt"/>
                <a:ea typeface="Calibri"/>
                <a:cs typeface="Calibri"/>
                <a:sym typeface="Calibri"/>
              </a:rPr>
              <a:t>Sellers and society at large also derive value from these exchanges.</a:t>
            </a:r>
          </a:p>
          <a:p>
            <a:pPr marL="914400" lvl="2" indent="-520700">
              <a:spcBef>
                <a:spcPts val="1700"/>
              </a:spcBef>
              <a:buFont typeface="Wingdings" panose="05000000000000000000" pitchFamily="2" charset="2"/>
              <a:buChar char="§"/>
            </a:pPr>
            <a:r>
              <a:rPr lang="en-IN" sz="2400" dirty="0" smtClean="0">
                <a:latin typeface="+mn-lt"/>
                <a:ea typeface="Calibri"/>
                <a:cs typeface="Calibri"/>
                <a:sym typeface="Calibri"/>
              </a:rPr>
              <a:t>But </a:t>
            </a:r>
            <a:r>
              <a:rPr lang="en-IN" sz="2400" dirty="0">
                <a:latin typeface="+mn-lt"/>
                <a:ea typeface="Calibri"/>
                <a:cs typeface="Calibri"/>
                <a:sym typeface="Calibri"/>
              </a:rPr>
              <a:t>marketing is sometimes </a:t>
            </a:r>
            <a:r>
              <a:rPr lang="en-IN" sz="2400" dirty="0" smtClean="0">
                <a:latin typeface="+mn-lt"/>
                <a:ea typeface="Calibri"/>
                <a:cs typeface="Calibri"/>
                <a:sym typeface="Calibri"/>
              </a:rPr>
              <a:t>misused</a:t>
            </a:r>
            <a:endParaRPr lang="en-IN" sz="2400" b="1" dirty="0" smtClean="0">
              <a:latin typeface="+mn-lt"/>
              <a:ea typeface="Calibri"/>
              <a:cs typeface="Calibri"/>
              <a:sym typeface="Calibri"/>
            </a:endParaRPr>
          </a:p>
          <a:p>
            <a:pPr marL="0" lvl="1" indent="0">
              <a:spcBef>
                <a:spcPts val="1700"/>
              </a:spcBef>
              <a:buClr>
                <a:schemeClr val="dk2"/>
              </a:buClr>
              <a:buSzPct val="25000"/>
              <a:buNone/>
            </a:pPr>
            <a:r>
              <a:rPr lang="en-IN" sz="2400" b="1" dirty="0" smtClean="0">
                <a:solidFill>
                  <a:srgbClr val="000000"/>
                </a:solidFill>
                <a:latin typeface="+mn-lt"/>
                <a:ea typeface="Calibri"/>
                <a:cs typeface="Calibri"/>
                <a:sym typeface="Calibri"/>
              </a:rPr>
              <a:t>Are </a:t>
            </a:r>
            <a:r>
              <a:rPr lang="en-IN" sz="2400" b="1" dirty="0">
                <a:solidFill>
                  <a:srgbClr val="000000"/>
                </a:solidFill>
                <a:latin typeface="+mn-lt"/>
                <a:ea typeface="Calibri"/>
                <a:cs typeface="Calibri"/>
                <a:sym typeface="Calibri"/>
              </a:rPr>
              <a:t>criticisms of marketing justified</a:t>
            </a:r>
            <a:r>
              <a:rPr lang="en-IN" sz="2400" b="1" dirty="0" smtClean="0">
                <a:solidFill>
                  <a:srgbClr val="000000"/>
                </a:solidFill>
                <a:latin typeface="+mn-lt"/>
                <a:ea typeface="Calibri"/>
                <a:cs typeface="Calibri"/>
                <a:sym typeface="Calibri"/>
              </a:rPr>
              <a:t>?</a:t>
            </a:r>
            <a:endParaRPr lang="en-IN" sz="2400" b="1" dirty="0">
              <a:solidFill>
                <a:srgbClr val="000000"/>
              </a:solidFill>
              <a:latin typeface="+mn-lt"/>
              <a:ea typeface="Calibri"/>
              <a:cs typeface="Calibri"/>
              <a:sym typeface="Calibri"/>
            </a:endParaRPr>
          </a:p>
        </p:txBody>
      </p:sp>
    </p:spTree>
    <p:extLst>
      <p:ext uri="{BB962C8B-B14F-4D97-AF65-F5344CB8AC3E}">
        <p14:creationId xmlns:p14="http://schemas.microsoft.com/office/powerpoint/2010/main" val="1003786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68550"/>
          </a:xfrm>
        </p:spPr>
        <p:txBody>
          <a:bodyPr/>
          <a:lstStyle/>
          <a:p>
            <a:r>
              <a:rPr lang="en-US" sz="3600" dirty="0" smtClean="0">
                <a:latin typeface="+mj-lt"/>
              </a:rPr>
              <a:t>Marketing as a Process </a:t>
            </a:r>
            <a:r>
              <a:rPr lang="en-US" sz="2200" b="0" dirty="0">
                <a:latin typeface="+mj-lt"/>
              </a:rPr>
              <a:t>(1 of 2)</a:t>
            </a:r>
            <a:endParaRPr lang="en-IN" sz="2200" dirty="0">
              <a:latin typeface="+mj-lt"/>
            </a:endParaRPr>
          </a:p>
        </p:txBody>
      </p:sp>
      <p:sp>
        <p:nvSpPr>
          <p:cNvPr id="4" name="Text Placeholder 3"/>
          <p:cNvSpPr>
            <a:spLocks noGrp="1"/>
          </p:cNvSpPr>
          <p:nvPr>
            <p:ph type="body" idx="2"/>
          </p:nvPr>
        </p:nvSpPr>
        <p:spPr>
          <a:xfrm>
            <a:off x="457200" y="1231265"/>
            <a:ext cx="8229600" cy="4676775"/>
          </a:xfrm>
        </p:spPr>
        <p:txBody>
          <a:bodyPr/>
          <a:lstStyle/>
          <a:p>
            <a:pPr marL="0" lvl="0" indent="0">
              <a:lnSpc>
                <a:spcPct val="90000"/>
              </a:lnSpc>
              <a:spcBef>
                <a:spcPts val="1700"/>
              </a:spcBef>
              <a:buClr>
                <a:schemeClr val="dk1"/>
              </a:buClr>
              <a:buSzPct val="25000"/>
              <a:buNone/>
            </a:pPr>
            <a:r>
              <a:rPr lang="en-US" sz="2600" dirty="0">
                <a:latin typeface="+mn-lt"/>
                <a:ea typeface="Calibri"/>
                <a:cs typeface="Calibri"/>
                <a:sym typeface="Calibri"/>
              </a:rPr>
              <a:t>Marketers ask questions related to:</a:t>
            </a:r>
          </a:p>
          <a:p>
            <a:pPr marL="342900" lvl="0" indent="-342900">
              <a:lnSpc>
                <a:spcPct val="90000"/>
              </a:lnSpc>
              <a:spcBef>
                <a:spcPts val="1700"/>
              </a:spcBef>
              <a:buFont typeface="Arial" panose="020B0604020202020204" pitchFamily="34" charset="0"/>
              <a:buChar char="•"/>
            </a:pPr>
            <a:r>
              <a:rPr lang="en-US" sz="2400" dirty="0">
                <a:latin typeface="+mn-lt"/>
                <a:ea typeface="Calibri"/>
                <a:cs typeface="Calibri"/>
                <a:sym typeface="Calibri"/>
              </a:rPr>
              <a:t>Product benefits</a:t>
            </a:r>
          </a:p>
          <a:p>
            <a:pPr marL="342900" lvl="0" indent="-342900">
              <a:lnSpc>
                <a:spcPct val="90000"/>
              </a:lnSpc>
              <a:spcBef>
                <a:spcPts val="1700"/>
              </a:spcBef>
              <a:buFont typeface="Arial" panose="020B0604020202020204" pitchFamily="34" charset="0"/>
              <a:buChar char="•"/>
            </a:pPr>
            <a:r>
              <a:rPr lang="en-US" sz="2400" dirty="0">
                <a:latin typeface="+mn-lt"/>
                <a:ea typeface="Calibri"/>
                <a:cs typeface="Calibri"/>
                <a:sym typeface="Calibri"/>
              </a:rPr>
              <a:t>Capabilities</a:t>
            </a:r>
          </a:p>
          <a:p>
            <a:pPr marL="342900" lvl="0" indent="-342900">
              <a:lnSpc>
                <a:spcPct val="90000"/>
              </a:lnSpc>
              <a:spcBef>
                <a:spcPts val="1700"/>
              </a:spcBef>
              <a:buFont typeface="Arial" panose="020B0604020202020204" pitchFamily="34" charset="0"/>
              <a:buChar char="•"/>
            </a:pPr>
            <a:r>
              <a:rPr lang="en-US" sz="2400" dirty="0">
                <a:latin typeface="+mn-lt"/>
                <a:ea typeface="Calibri"/>
                <a:cs typeface="Calibri"/>
                <a:sym typeface="Calibri"/>
              </a:rPr>
              <a:t>Additional customer groups</a:t>
            </a:r>
          </a:p>
          <a:p>
            <a:pPr marL="342900" lvl="0" indent="-342900">
              <a:lnSpc>
                <a:spcPct val="90000"/>
              </a:lnSpc>
              <a:spcBef>
                <a:spcPts val="1700"/>
              </a:spcBef>
              <a:buFont typeface="Arial" panose="020B0604020202020204" pitchFamily="34" charset="0"/>
              <a:buChar char="•"/>
            </a:pPr>
            <a:r>
              <a:rPr lang="en-US" sz="2400" dirty="0">
                <a:latin typeface="+mn-lt"/>
                <a:ea typeface="Calibri"/>
                <a:cs typeface="Calibri"/>
                <a:sym typeface="Calibri"/>
              </a:rPr>
              <a:t>Changes in technology</a:t>
            </a:r>
          </a:p>
          <a:p>
            <a:pPr marL="342900" lvl="0" indent="-342900">
              <a:lnSpc>
                <a:spcPct val="90000"/>
              </a:lnSpc>
              <a:spcBef>
                <a:spcPts val="1700"/>
              </a:spcBef>
              <a:buFont typeface="Arial" panose="020B0604020202020204" pitchFamily="34" charset="0"/>
              <a:buChar char="•"/>
            </a:pPr>
            <a:r>
              <a:rPr lang="en-US" sz="2400" dirty="0">
                <a:latin typeface="+mn-lt"/>
                <a:ea typeface="Calibri"/>
                <a:cs typeface="Calibri"/>
                <a:sym typeface="Calibri"/>
              </a:rPr>
              <a:t>Changes in social and cultural values</a:t>
            </a:r>
          </a:p>
          <a:p>
            <a:pPr marL="342900" lvl="0" indent="-342900">
              <a:lnSpc>
                <a:spcPct val="90000"/>
              </a:lnSpc>
              <a:spcBef>
                <a:spcPts val="1700"/>
              </a:spcBef>
              <a:buFont typeface="Arial" panose="020B0604020202020204" pitchFamily="34" charset="0"/>
              <a:buChar char="•"/>
            </a:pPr>
            <a:r>
              <a:rPr lang="en-US" sz="2400" dirty="0">
                <a:latin typeface="+mn-lt"/>
                <a:ea typeface="Calibri"/>
                <a:cs typeface="Calibri"/>
                <a:sym typeface="Calibri"/>
              </a:rPr>
              <a:t>Environmental issues</a:t>
            </a:r>
          </a:p>
          <a:p>
            <a:pPr marL="342900" lvl="0" indent="-342900">
              <a:lnSpc>
                <a:spcPct val="90000"/>
              </a:lnSpc>
              <a:spcBef>
                <a:spcPts val="1700"/>
              </a:spcBef>
              <a:buFont typeface="Arial" panose="020B0604020202020204" pitchFamily="34" charset="0"/>
              <a:buChar char="•"/>
            </a:pPr>
            <a:r>
              <a:rPr lang="en-US" sz="2400" dirty="0">
                <a:latin typeface="+mn-lt"/>
                <a:ea typeface="Calibri"/>
                <a:cs typeface="Calibri"/>
                <a:sym typeface="Calibri"/>
              </a:rPr>
              <a:t>Legal and regulatory </a:t>
            </a:r>
            <a:r>
              <a:rPr lang="en-US" sz="2400" dirty="0" smtClean="0">
                <a:latin typeface="+mn-lt"/>
                <a:ea typeface="Calibri"/>
                <a:cs typeface="Calibri"/>
                <a:sym typeface="Calibri"/>
              </a:rPr>
              <a:t>issues</a:t>
            </a:r>
            <a:endParaRPr lang="en-US" sz="2400" dirty="0">
              <a:latin typeface="+mn-lt"/>
              <a:ea typeface="Calibri"/>
              <a:cs typeface="Calibri"/>
              <a:sym typeface="Calibri"/>
            </a:endParaRPr>
          </a:p>
        </p:txBody>
      </p:sp>
    </p:spTree>
    <p:extLst>
      <p:ext uri="{BB962C8B-B14F-4D97-AF65-F5344CB8AC3E}">
        <p14:creationId xmlns:p14="http://schemas.microsoft.com/office/powerpoint/2010/main" val="2269562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48230"/>
          </a:xfrm>
        </p:spPr>
        <p:txBody>
          <a:bodyPr/>
          <a:lstStyle/>
          <a:p>
            <a:r>
              <a:rPr lang="en-US" sz="3600" dirty="0" smtClean="0">
                <a:latin typeface="+mj-lt"/>
              </a:rPr>
              <a:t>Marketing as a Process</a:t>
            </a:r>
            <a:r>
              <a:rPr lang="en-US" sz="3600" b="0" dirty="0"/>
              <a:t> </a:t>
            </a:r>
            <a:r>
              <a:rPr lang="en-US" sz="2200" b="0" dirty="0" smtClean="0">
                <a:latin typeface="+mj-lt"/>
              </a:rPr>
              <a:t>(2 </a:t>
            </a:r>
            <a:r>
              <a:rPr lang="en-US" sz="2200" b="0" dirty="0">
                <a:latin typeface="+mj-lt"/>
              </a:rPr>
              <a:t>of 2)</a:t>
            </a:r>
            <a:r>
              <a:rPr lang="en-US" sz="2200" dirty="0" smtClean="0">
                <a:latin typeface="+mj-lt"/>
              </a:rPr>
              <a:t> </a:t>
            </a:r>
            <a:endParaRPr lang="en-IN" sz="2200" dirty="0">
              <a:latin typeface="+mj-lt"/>
            </a:endParaRPr>
          </a:p>
        </p:txBody>
      </p:sp>
      <p:sp>
        <p:nvSpPr>
          <p:cNvPr id="4" name="Text Placeholder 3"/>
          <p:cNvSpPr>
            <a:spLocks noGrp="1"/>
          </p:cNvSpPr>
          <p:nvPr>
            <p:ph type="body" idx="2"/>
          </p:nvPr>
        </p:nvSpPr>
        <p:spPr>
          <a:xfrm>
            <a:off x="457200" y="1210945"/>
            <a:ext cx="8229600" cy="4591049"/>
          </a:xfrm>
        </p:spPr>
        <p:txBody>
          <a:bodyPr/>
          <a:lstStyle/>
          <a:p>
            <a:pPr lvl="1" indent="-285750">
              <a:spcBef>
                <a:spcPts val="0"/>
              </a:spcBef>
              <a:buFont typeface="Arial"/>
              <a:buChar char="•"/>
            </a:pPr>
            <a:r>
              <a:rPr lang="en-US" sz="2600" dirty="0">
                <a:latin typeface="+mn-lt"/>
                <a:ea typeface="Calibri"/>
                <a:cs typeface="Calibri"/>
                <a:sym typeface="Calibri"/>
              </a:rPr>
              <a:t>Marketing plan</a:t>
            </a:r>
          </a:p>
          <a:p>
            <a:pPr lvl="1" indent="-285750">
              <a:spcBef>
                <a:spcPts val="560"/>
              </a:spcBef>
              <a:buFont typeface="Arial"/>
              <a:buChar char="•"/>
            </a:pPr>
            <a:r>
              <a:rPr lang="en-US" sz="2600" dirty="0">
                <a:latin typeface="+mn-lt"/>
                <a:ea typeface="Calibri"/>
                <a:cs typeface="Calibri"/>
                <a:sym typeface="Calibri"/>
              </a:rPr>
              <a:t>Mass market</a:t>
            </a:r>
          </a:p>
          <a:p>
            <a:pPr lvl="1" indent="-285750">
              <a:spcBef>
                <a:spcPts val="560"/>
              </a:spcBef>
              <a:buFont typeface="Arial"/>
              <a:buChar char="•"/>
            </a:pPr>
            <a:r>
              <a:rPr lang="en-US" sz="2600" dirty="0">
                <a:latin typeface="+mn-lt"/>
                <a:ea typeface="Calibri"/>
                <a:cs typeface="Calibri"/>
                <a:sym typeface="Calibri"/>
              </a:rPr>
              <a:t>Market segment</a:t>
            </a:r>
          </a:p>
          <a:p>
            <a:pPr lvl="1" indent="-285750">
              <a:spcBef>
                <a:spcPts val="560"/>
              </a:spcBef>
              <a:buFont typeface="Arial"/>
              <a:buChar char="•"/>
            </a:pPr>
            <a:r>
              <a:rPr lang="en-US" sz="2600" dirty="0">
                <a:latin typeface="+mn-lt"/>
                <a:ea typeface="Calibri"/>
                <a:cs typeface="Calibri"/>
                <a:sym typeface="Calibri"/>
              </a:rPr>
              <a:t>Target market</a:t>
            </a:r>
          </a:p>
          <a:p>
            <a:pPr lvl="1" indent="-285750">
              <a:spcBef>
                <a:spcPts val="560"/>
              </a:spcBef>
              <a:buFont typeface="Arial"/>
              <a:buChar char="•"/>
            </a:pPr>
            <a:r>
              <a:rPr lang="en-US" sz="2600" dirty="0" smtClean="0">
                <a:latin typeface="+mn-lt"/>
                <a:ea typeface="Calibri"/>
                <a:cs typeface="Calibri"/>
                <a:sym typeface="Calibri"/>
              </a:rPr>
              <a:t>Positioning</a:t>
            </a:r>
            <a:endParaRPr lang="en-US" sz="2600" dirty="0">
              <a:latin typeface="+mn-lt"/>
              <a:ea typeface="Calibri"/>
              <a:cs typeface="Calibri"/>
              <a:sym typeface="Calibri"/>
            </a:endParaRPr>
          </a:p>
        </p:txBody>
      </p:sp>
    </p:spTree>
    <p:extLst>
      <p:ext uri="{BB962C8B-B14F-4D97-AF65-F5344CB8AC3E}">
        <p14:creationId xmlns:p14="http://schemas.microsoft.com/office/powerpoint/2010/main" val="1322996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Marketing: What </a:t>
            </a:r>
            <a:r>
              <a:rPr lang="en-US" sz="3600" dirty="0" smtClean="0">
                <a:latin typeface="+mj-lt"/>
              </a:rPr>
              <a:t>is </a:t>
            </a:r>
            <a:r>
              <a:rPr lang="en-US" sz="3600" dirty="0">
                <a:latin typeface="+mj-lt"/>
              </a:rPr>
              <a:t>i</a:t>
            </a:r>
            <a:r>
              <a:rPr lang="en-US" sz="3600" dirty="0" smtClean="0">
                <a:latin typeface="+mj-lt"/>
              </a:rPr>
              <a:t>t</a:t>
            </a:r>
            <a:r>
              <a:rPr lang="en-US" sz="3600" dirty="0">
                <a:latin typeface="+mj-lt"/>
              </a:rPr>
              <a:t>? </a:t>
            </a:r>
            <a:endParaRPr lang="en-IN" sz="3600" dirty="0">
              <a:latin typeface="+mj-lt"/>
            </a:endParaRPr>
          </a:p>
        </p:txBody>
      </p:sp>
      <p:sp>
        <p:nvSpPr>
          <p:cNvPr id="4" name="Text Placeholder 3"/>
          <p:cNvSpPr>
            <a:spLocks noGrp="1"/>
          </p:cNvSpPr>
          <p:nvPr>
            <p:ph type="body" idx="2"/>
          </p:nvPr>
        </p:nvSpPr>
        <p:spPr>
          <a:xfrm>
            <a:off x="457200" y="1051560"/>
            <a:ext cx="8229600" cy="4384039"/>
          </a:xfrm>
        </p:spPr>
        <p:txBody>
          <a:bodyPr/>
          <a:lstStyle/>
          <a:p>
            <a:pPr marL="457200" lvl="0" indent="-457200">
              <a:spcBef>
                <a:spcPts val="1700"/>
              </a:spcBef>
              <a:buFont typeface="Arial" panose="020B0604020202020204" pitchFamily="34" charset="0"/>
              <a:buChar char="•"/>
            </a:pPr>
            <a:r>
              <a:rPr lang="en-US" sz="2600" dirty="0">
                <a:latin typeface="+mn-lt"/>
                <a:ea typeface="Calibri"/>
                <a:cs typeface="Calibri"/>
                <a:sym typeface="Calibri"/>
              </a:rPr>
              <a:t>As consumers, you all know a lot about it</a:t>
            </a:r>
            <a:r>
              <a:rPr lang="en-US" sz="2600" dirty="0" smtClean="0">
                <a:latin typeface="+mn-lt"/>
                <a:ea typeface="Calibri"/>
                <a:cs typeface="Calibri"/>
                <a:sym typeface="Calibri"/>
              </a:rPr>
              <a:t>!</a:t>
            </a:r>
          </a:p>
          <a:p>
            <a:pPr marL="457200" lvl="0" indent="-457200">
              <a:spcBef>
                <a:spcPts val="1700"/>
              </a:spcBef>
              <a:buFont typeface="Arial" panose="020B0604020202020204" pitchFamily="34" charset="0"/>
              <a:buChar char="•"/>
            </a:pPr>
            <a:r>
              <a:rPr lang="en-US" sz="2600" dirty="0" smtClean="0">
                <a:latin typeface="+mn-lt"/>
                <a:ea typeface="Calibri"/>
                <a:cs typeface="Calibri"/>
                <a:sym typeface="Calibri"/>
              </a:rPr>
              <a:t>Marketing </a:t>
            </a:r>
            <a:r>
              <a:rPr lang="en-US" sz="2600" dirty="0">
                <a:latin typeface="+mn-lt"/>
                <a:ea typeface="Calibri"/>
                <a:cs typeface="Calibri"/>
                <a:sym typeface="Calibri"/>
              </a:rPr>
              <a:t>is first and foremost about satisfying customer needs in a profitable manner</a:t>
            </a:r>
            <a:r>
              <a:rPr lang="en-US" sz="2600" dirty="0" smtClean="0">
                <a:solidFill>
                  <a:schemeClr val="tx1"/>
                </a:solidFill>
                <a:latin typeface="+mn-lt"/>
                <a:ea typeface="Calibri"/>
                <a:cs typeface="Calibri"/>
                <a:sym typeface="Calibri"/>
              </a:rPr>
              <a:t>.</a:t>
            </a:r>
            <a:endParaRPr lang="en-US" sz="2600" dirty="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25510462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45175"/>
            <a:ext cx="8382000" cy="878776"/>
          </a:xfrm>
        </p:spPr>
        <p:txBody>
          <a:bodyPr/>
          <a:lstStyle/>
          <a:p>
            <a:r>
              <a:rPr lang="en-US" sz="3600" dirty="0" smtClean="0">
                <a:latin typeface="+mj-lt"/>
              </a:rPr>
              <a:t>Copyright</a:t>
            </a:r>
            <a:endParaRPr lang="en-IN" sz="2000" b="0" dirty="0">
              <a:latin typeface="+mj-lt"/>
            </a:endParaRPr>
          </a:p>
        </p:txBody>
      </p:sp>
      <p:pic>
        <p:nvPicPr>
          <p:cNvPr id="9" name="Picture 454"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preferRelativeResize="0"/>
          <p:nvPr/>
        </p:nvPicPr>
        <p:blipFill rotWithShape="1">
          <a:blip r:embed="rId3">
            <a:alphaModFix/>
          </a:blip>
          <a:srcRect/>
          <a:stretch/>
        </p:blipFill>
        <p:spPr>
          <a:xfrm>
            <a:off x="765174" y="2306149"/>
            <a:ext cx="7540626" cy="2460016"/>
          </a:xfrm>
          <a:prstGeom prst="rect">
            <a:avLst/>
          </a:prstGeom>
          <a:noFill/>
          <a:ln>
            <a:noFill/>
          </a:ln>
        </p:spPr>
      </p:pic>
    </p:spTree>
    <p:extLst>
      <p:ext uri="{BB962C8B-B14F-4D97-AF65-F5344CB8AC3E}">
        <p14:creationId xmlns:p14="http://schemas.microsoft.com/office/powerpoint/2010/main" val="3846585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AMA Definition of Marketing </a:t>
            </a:r>
            <a:endParaRPr lang="en-IN" sz="3600" dirty="0">
              <a:latin typeface="+mj-lt"/>
            </a:endParaRPr>
          </a:p>
        </p:txBody>
      </p:sp>
      <p:sp>
        <p:nvSpPr>
          <p:cNvPr id="4" name="Text Placeholder 3"/>
          <p:cNvSpPr>
            <a:spLocks noGrp="1"/>
          </p:cNvSpPr>
          <p:nvPr>
            <p:ph type="body" idx="2"/>
          </p:nvPr>
        </p:nvSpPr>
        <p:spPr>
          <a:xfrm>
            <a:off x="457200" y="1041400"/>
            <a:ext cx="8229600" cy="4525963"/>
          </a:xfrm>
        </p:spPr>
        <p:txBody>
          <a:bodyPr/>
          <a:lstStyle/>
          <a:p>
            <a:pPr marL="345600" lvl="1" indent="-342000">
              <a:spcBef>
                <a:spcPts val="1700"/>
              </a:spcBef>
              <a:buFont typeface="Arial"/>
              <a:buChar char="•"/>
            </a:pPr>
            <a:r>
              <a:rPr lang="en-US" sz="2600" b="1" dirty="0">
                <a:latin typeface="+mn-lt"/>
                <a:ea typeface="Calibri"/>
                <a:cs typeface="Calibri"/>
                <a:sym typeface="Calibri"/>
              </a:rPr>
              <a:t>Marketing</a:t>
            </a:r>
            <a:r>
              <a:rPr lang="en-US" sz="2600" dirty="0">
                <a:latin typeface="+mn-lt"/>
                <a:ea typeface="Calibri"/>
                <a:cs typeface="Calibri"/>
                <a:sym typeface="Calibri"/>
              </a:rPr>
              <a:t> is the activity, set of institutions, and processes for creating, communicating </a:t>
            </a:r>
            <a:r>
              <a:rPr lang="en-US" sz="2600" dirty="0" smtClean="0">
                <a:latin typeface="+mn-lt"/>
                <a:ea typeface="Calibri"/>
                <a:cs typeface="Calibri"/>
                <a:sym typeface="Calibri"/>
              </a:rPr>
              <a:t>delivering, and </a:t>
            </a:r>
            <a:r>
              <a:rPr lang="en-US" sz="2600" dirty="0">
                <a:latin typeface="+mn-lt"/>
                <a:ea typeface="Calibri"/>
                <a:cs typeface="Calibri"/>
                <a:sym typeface="Calibri"/>
              </a:rPr>
              <a:t>exchanging offerings that have value for customers, clients, partners, and society at large</a:t>
            </a:r>
            <a:r>
              <a:rPr lang="en-US" sz="2600" dirty="0" smtClean="0">
                <a:latin typeface="+mn-lt"/>
                <a:ea typeface="Calibri"/>
                <a:cs typeface="Calibri"/>
                <a:sym typeface="Calibri"/>
              </a:rPr>
              <a:t>.</a:t>
            </a:r>
          </a:p>
        </p:txBody>
      </p:sp>
    </p:spTree>
    <p:extLst>
      <p:ext uri="{BB962C8B-B14F-4D97-AF65-F5344CB8AC3E}">
        <p14:creationId xmlns:p14="http://schemas.microsoft.com/office/powerpoint/2010/main" val="1466819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173162"/>
          </a:xfrm>
        </p:spPr>
        <p:txBody>
          <a:bodyPr/>
          <a:lstStyle/>
          <a:p>
            <a:r>
              <a:rPr lang="en-US" sz="3600" dirty="0">
                <a:latin typeface="+mj-lt"/>
              </a:rPr>
              <a:t>Marketing Defined: Activity, Institutions, </a:t>
            </a:r>
            <a:r>
              <a:rPr lang="en-US" sz="3600" dirty="0" smtClean="0">
                <a:latin typeface="+mj-lt"/>
              </a:rPr>
              <a:t>Processes</a:t>
            </a:r>
            <a:endParaRPr lang="en-IN" sz="3600" dirty="0">
              <a:latin typeface="+mj-lt"/>
            </a:endParaRPr>
          </a:p>
        </p:txBody>
      </p:sp>
      <p:sp>
        <p:nvSpPr>
          <p:cNvPr id="4" name="Text Placeholder 3"/>
          <p:cNvSpPr>
            <a:spLocks noGrp="1"/>
          </p:cNvSpPr>
          <p:nvPr>
            <p:ph type="body" idx="2"/>
          </p:nvPr>
        </p:nvSpPr>
        <p:spPr>
          <a:xfrm>
            <a:off x="457200" y="1579880"/>
            <a:ext cx="8229600" cy="4525963"/>
          </a:xfrm>
        </p:spPr>
        <p:txBody>
          <a:bodyPr/>
          <a:lstStyle/>
          <a:p>
            <a:pPr marL="457200" lvl="0" indent="-457200">
              <a:spcBef>
                <a:spcPts val="0"/>
              </a:spcBef>
              <a:buFont typeface="Arial" panose="020B0604020202020204" pitchFamily="34" charset="0"/>
              <a:buChar char="•"/>
            </a:pPr>
            <a:r>
              <a:rPr lang="en-US" sz="2600" dirty="0">
                <a:latin typeface="+mn-lt"/>
                <a:ea typeface="Calibri"/>
                <a:cs typeface="Calibri"/>
                <a:sym typeface="Calibri"/>
              </a:rPr>
              <a:t>Marketing includes many different </a:t>
            </a:r>
            <a:r>
              <a:rPr lang="en-US" sz="2600" dirty="0" smtClean="0">
                <a:latin typeface="+mn-lt"/>
                <a:ea typeface="Calibri"/>
                <a:cs typeface="Calibri"/>
                <a:sym typeface="Calibri"/>
              </a:rPr>
              <a:t>activities:</a:t>
            </a:r>
          </a:p>
          <a:p>
            <a:pPr marL="914400" lvl="1" indent="-457200">
              <a:spcBef>
                <a:spcPts val="700"/>
              </a:spcBef>
              <a:buFont typeface="Wingdings" panose="05000000000000000000" pitchFamily="2" charset="2"/>
              <a:buChar char="§"/>
            </a:pPr>
            <a:r>
              <a:rPr lang="en-US" sz="2400" dirty="0" smtClean="0">
                <a:latin typeface="+mn-lt"/>
                <a:ea typeface="Calibri"/>
                <a:cs typeface="Calibri"/>
                <a:sym typeface="Calibri"/>
              </a:rPr>
              <a:t>More </a:t>
            </a:r>
            <a:r>
              <a:rPr lang="en-US" sz="2400" dirty="0">
                <a:latin typeface="+mn-lt"/>
                <a:ea typeface="Calibri"/>
                <a:cs typeface="Calibri"/>
                <a:sym typeface="Calibri"/>
              </a:rPr>
              <a:t>than just sales and advertising</a:t>
            </a:r>
          </a:p>
          <a:p>
            <a:pPr marL="914400" lvl="1" indent="-457200">
              <a:spcBef>
                <a:spcPts val="700"/>
              </a:spcBef>
              <a:buFont typeface="Wingdings" panose="05000000000000000000" pitchFamily="2" charset="2"/>
              <a:buChar char="§"/>
            </a:pPr>
            <a:r>
              <a:rPr lang="en-US" sz="2400" dirty="0" smtClean="0">
                <a:latin typeface="+mn-lt"/>
                <a:ea typeface="Calibri"/>
                <a:cs typeface="Calibri"/>
                <a:sym typeface="Calibri"/>
              </a:rPr>
              <a:t>Involves </a:t>
            </a:r>
            <a:r>
              <a:rPr lang="en-US" sz="2400" dirty="0">
                <a:latin typeface="+mn-lt"/>
                <a:ea typeface="Calibri"/>
                <a:cs typeface="Calibri"/>
                <a:sym typeface="Calibri"/>
              </a:rPr>
              <a:t>interactions with non-marketers: Finance, HR, MIS, Operations, Accounting, etc</a:t>
            </a:r>
            <a:r>
              <a:rPr lang="en-US" sz="2400" dirty="0" smtClean="0">
                <a:latin typeface="+mn-lt"/>
                <a:ea typeface="Calibri"/>
                <a:cs typeface="Calibri"/>
                <a:sym typeface="Calibri"/>
              </a:rPr>
              <a:t>.</a:t>
            </a:r>
            <a:endParaRPr lang="en-US" sz="2400" dirty="0">
              <a:latin typeface="+mn-lt"/>
              <a:ea typeface="Calibri"/>
              <a:cs typeface="Calibri"/>
              <a:sym typeface="Calibri"/>
            </a:endParaRPr>
          </a:p>
          <a:p>
            <a:pPr marL="457200" lvl="0" indent="-457200">
              <a:spcBef>
                <a:spcPts val="1700"/>
              </a:spcBef>
              <a:buFont typeface="Arial" panose="020B0604020202020204" pitchFamily="34" charset="0"/>
              <a:buChar char="•"/>
            </a:pPr>
            <a:r>
              <a:rPr lang="en-US" sz="2600" dirty="0">
                <a:latin typeface="+mn-lt"/>
                <a:ea typeface="Calibri"/>
                <a:cs typeface="Calibri"/>
                <a:sym typeface="Calibri"/>
              </a:rPr>
              <a:t>Marketing is also a decision process</a:t>
            </a:r>
            <a:r>
              <a:rPr lang="en-US" sz="2600" dirty="0" smtClean="0">
                <a:solidFill>
                  <a:schemeClr val="tx1"/>
                </a:solidFill>
                <a:latin typeface="+mn-lt"/>
                <a:ea typeface="Calibri"/>
                <a:cs typeface="Calibri"/>
                <a:sym typeface="Calibri"/>
              </a:rPr>
              <a:t>.</a:t>
            </a:r>
            <a:endParaRPr lang="en-US" sz="2600" dirty="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1799935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825096"/>
          </a:xfrm>
        </p:spPr>
        <p:txBody>
          <a:bodyPr/>
          <a:lstStyle/>
          <a:p>
            <a:r>
              <a:rPr lang="en-US" sz="3600" dirty="0">
                <a:latin typeface="+mj-lt"/>
              </a:rPr>
              <a:t>Marketing Defined: Creating, Communicating, Delivering, and </a:t>
            </a:r>
            <a:r>
              <a:rPr lang="en-US" sz="3600" dirty="0" smtClean="0">
                <a:latin typeface="+mj-lt"/>
              </a:rPr>
              <a:t>Exchanging</a:t>
            </a:r>
            <a:endParaRPr lang="en-IN" sz="3600" dirty="0">
              <a:latin typeface="+mj-lt"/>
            </a:endParaRPr>
          </a:p>
        </p:txBody>
      </p:sp>
      <p:pic>
        <p:nvPicPr>
          <p:cNvPr id="5" name="Picture 147" descr="A jigsaw puzzle illustration shows the four elements of the Marketing Mix as Product strategies, Place strategies, Promotion strategies, and Price strategies."/>
          <p:cNvPicPr preferRelativeResize="0"/>
          <p:nvPr/>
        </p:nvPicPr>
        <p:blipFill rotWithShape="1">
          <a:blip r:embed="rId3">
            <a:alphaModFix/>
          </a:blip>
          <a:srcRect/>
          <a:stretch/>
        </p:blipFill>
        <p:spPr>
          <a:xfrm>
            <a:off x="2311400" y="2404603"/>
            <a:ext cx="4377267" cy="3365417"/>
          </a:xfrm>
          <a:prstGeom prst="rect">
            <a:avLst/>
          </a:prstGeom>
          <a:noFill/>
          <a:ln>
            <a:noFill/>
          </a:ln>
        </p:spPr>
      </p:pic>
    </p:spTree>
    <p:extLst>
      <p:ext uri="{BB962C8B-B14F-4D97-AF65-F5344CB8AC3E}">
        <p14:creationId xmlns:p14="http://schemas.microsoft.com/office/powerpoint/2010/main" val="2521084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Marketing Facilitates Exchange </a:t>
            </a:r>
            <a:endParaRPr lang="en-IN" dirty="0"/>
          </a:p>
        </p:txBody>
      </p:sp>
      <p:sp>
        <p:nvSpPr>
          <p:cNvPr id="4" name="Text Placeholder 3"/>
          <p:cNvSpPr>
            <a:spLocks noGrp="1"/>
          </p:cNvSpPr>
          <p:nvPr>
            <p:ph type="body" idx="2"/>
          </p:nvPr>
        </p:nvSpPr>
        <p:spPr>
          <a:xfrm>
            <a:off x="457200" y="1092200"/>
            <a:ext cx="8229600" cy="4525963"/>
          </a:xfrm>
        </p:spPr>
        <p:txBody>
          <a:bodyPr/>
          <a:lstStyle/>
          <a:p>
            <a:pPr marL="457200" lvl="0" indent="-457200">
              <a:lnSpc>
                <a:spcPct val="90000"/>
              </a:lnSpc>
              <a:spcBef>
                <a:spcPts val="1700"/>
              </a:spcBef>
              <a:buFont typeface="Arial" panose="020B0604020202020204" pitchFamily="34" charset="0"/>
              <a:buChar char="•"/>
            </a:pPr>
            <a:r>
              <a:rPr lang="en-US" sz="2600" dirty="0">
                <a:latin typeface="+mn-lt"/>
                <a:ea typeface="Calibri"/>
                <a:cs typeface="Calibri"/>
                <a:sym typeface="Calibri"/>
              </a:rPr>
              <a:t>Exchange occurs when one party gives up something and in return for receiving something else</a:t>
            </a:r>
            <a:r>
              <a:rPr lang="en-US" sz="2600" dirty="0" smtClean="0">
                <a:latin typeface="+mn-lt"/>
                <a:ea typeface="Calibri"/>
                <a:cs typeface="Calibri"/>
                <a:sym typeface="Calibri"/>
              </a:rPr>
              <a:t>.</a:t>
            </a:r>
            <a:endParaRPr lang="en-US" sz="2600" dirty="0">
              <a:latin typeface="+mn-lt"/>
              <a:ea typeface="Calibri"/>
              <a:cs typeface="Calibri"/>
              <a:sym typeface="Calibri"/>
            </a:endParaRPr>
          </a:p>
          <a:p>
            <a:pPr marL="457200" lvl="0" indent="-457200">
              <a:lnSpc>
                <a:spcPct val="90000"/>
              </a:lnSpc>
              <a:spcBef>
                <a:spcPts val="1700"/>
              </a:spcBef>
              <a:buFont typeface="Arial" panose="020B0604020202020204" pitchFamily="34" charset="0"/>
              <a:buChar char="•"/>
            </a:pPr>
            <a:r>
              <a:rPr lang="en-US" sz="2600" dirty="0">
                <a:latin typeface="+mn-lt"/>
                <a:ea typeface="Calibri"/>
                <a:cs typeface="Calibri"/>
                <a:sym typeface="Calibri"/>
              </a:rPr>
              <a:t>Conditions for Exchange</a:t>
            </a:r>
          </a:p>
          <a:p>
            <a:pPr marL="914400" lvl="1" indent="-457200">
              <a:lnSpc>
                <a:spcPct val="90000"/>
              </a:lnSpc>
              <a:spcBef>
                <a:spcPts val="700"/>
              </a:spcBef>
              <a:buFont typeface="Wingdings" panose="05000000000000000000" pitchFamily="2" charset="2"/>
              <a:buChar char="§"/>
            </a:pPr>
            <a:r>
              <a:rPr lang="en-US" sz="2400" dirty="0">
                <a:latin typeface="+mn-lt"/>
                <a:ea typeface="Calibri"/>
                <a:cs typeface="Calibri"/>
                <a:sym typeface="Calibri"/>
              </a:rPr>
              <a:t>At least two people or organizations must be willing to make a trade.</a:t>
            </a:r>
          </a:p>
          <a:p>
            <a:pPr marL="914400" lvl="1" indent="-457200">
              <a:lnSpc>
                <a:spcPct val="90000"/>
              </a:lnSpc>
              <a:spcBef>
                <a:spcPts val="700"/>
              </a:spcBef>
              <a:buFont typeface="Wingdings" panose="05000000000000000000" pitchFamily="2" charset="2"/>
              <a:buChar char="§"/>
            </a:pPr>
            <a:r>
              <a:rPr lang="en-US" sz="2400" dirty="0">
                <a:latin typeface="+mn-lt"/>
                <a:ea typeface="Calibri"/>
                <a:cs typeface="Calibri"/>
                <a:sym typeface="Calibri"/>
              </a:rPr>
              <a:t>Have something the other party wants</a:t>
            </a:r>
          </a:p>
          <a:p>
            <a:pPr marL="914400" lvl="1" indent="-457200">
              <a:lnSpc>
                <a:spcPct val="90000"/>
              </a:lnSpc>
              <a:spcBef>
                <a:spcPts val="700"/>
              </a:spcBef>
              <a:buFont typeface="Wingdings" panose="05000000000000000000" pitchFamily="2" charset="2"/>
              <a:buChar char="§"/>
            </a:pPr>
            <a:r>
              <a:rPr lang="en-US" sz="2400" dirty="0">
                <a:latin typeface="+mn-lt"/>
                <a:ea typeface="Calibri"/>
                <a:cs typeface="Calibri"/>
                <a:sym typeface="Calibri"/>
              </a:rPr>
              <a:t>Agree on value of exchange and terms</a:t>
            </a:r>
          </a:p>
          <a:p>
            <a:pPr marL="914400" lvl="1" indent="-457200">
              <a:lnSpc>
                <a:spcPct val="90000"/>
              </a:lnSpc>
              <a:spcBef>
                <a:spcPts val="700"/>
              </a:spcBef>
              <a:buFont typeface="Wingdings" panose="05000000000000000000" pitchFamily="2" charset="2"/>
              <a:buChar char="§"/>
            </a:pPr>
            <a:r>
              <a:rPr lang="en-US" sz="2400" dirty="0">
                <a:latin typeface="+mn-lt"/>
                <a:ea typeface="Calibri"/>
                <a:cs typeface="Calibri"/>
                <a:sym typeface="Calibri"/>
              </a:rPr>
              <a:t>Each party free to accept or reject </a:t>
            </a:r>
            <a:r>
              <a:rPr lang="en-US" sz="2400" dirty="0" smtClean="0">
                <a:latin typeface="+mn-lt"/>
                <a:ea typeface="Calibri"/>
                <a:cs typeface="Calibri"/>
                <a:sym typeface="Calibri"/>
              </a:rPr>
              <a:t>exchange</a:t>
            </a:r>
            <a:endParaRPr lang="en-US" sz="2400" dirty="0">
              <a:latin typeface="+mn-lt"/>
              <a:ea typeface="Calibri"/>
              <a:cs typeface="Calibri"/>
              <a:sym typeface="Calibri"/>
            </a:endParaRPr>
          </a:p>
        </p:txBody>
      </p:sp>
    </p:spTree>
    <p:extLst>
      <p:ext uri="{BB962C8B-B14F-4D97-AF65-F5344CB8AC3E}">
        <p14:creationId xmlns:p14="http://schemas.microsoft.com/office/powerpoint/2010/main" val="232663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Marketing Defined: Offerings </a:t>
            </a:r>
            <a:endParaRPr lang="en-IN" dirty="0"/>
          </a:p>
        </p:txBody>
      </p:sp>
      <p:sp>
        <p:nvSpPr>
          <p:cNvPr id="4" name="Text Placeholder 3"/>
          <p:cNvSpPr>
            <a:spLocks noGrp="1"/>
          </p:cNvSpPr>
          <p:nvPr>
            <p:ph type="body" idx="2"/>
          </p:nvPr>
        </p:nvSpPr>
        <p:spPr>
          <a:xfrm>
            <a:off x="457199" y="1122680"/>
            <a:ext cx="4673601" cy="4562475"/>
          </a:xfrm>
        </p:spPr>
        <p:txBody>
          <a:bodyPr/>
          <a:lstStyle/>
          <a:p>
            <a:pPr marL="457200" lvl="0" indent="-457200">
              <a:spcBef>
                <a:spcPts val="0"/>
              </a:spcBef>
              <a:buFont typeface="Arial" panose="020B0604020202020204" pitchFamily="34" charset="0"/>
              <a:buChar char="•"/>
            </a:pPr>
            <a:r>
              <a:rPr lang="en-US" sz="2600" dirty="0" smtClean="0">
                <a:latin typeface="+mn-lt"/>
                <a:ea typeface="Calibri"/>
                <a:cs typeface="Calibri"/>
                <a:sym typeface="Calibri"/>
              </a:rPr>
              <a:t>Product: any good, service, or idea</a:t>
            </a:r>
          </a:p>
          <a:p>
            <a:pPr marL="914400" lvl="1" indent="-457200">
              <a:spcBef>
                <a:spcPts val="300"/>
              </a:spcBef>
              <a:buFont typeface="Wingdings" panose="05000000000000000000" pitchFamily="2" charset="2"/>
              <a:buChar char="§"/>
            </a:pPr>
            <a:r>
              <a:rPr lang="en-US" sz="2400" dirty="0" smtClean="0">
                <a:latin typeface="+mn-lt"/>
                <a:ea typeface="Calibri"/>
                <a:cs typeface="Calibri"/>
                <a:sym typeface="Calibri"/>
              </a:rPr>
              <a:t>Consumer </a:t>
            </a:r>
            <a:r>
              <a:rPr lang="en-US" sz="2400" dirty="0">
                <a:latin typeface="+mn-lt"/>
                <a:ea typeface="Calibri"/>
                <a:cs typeface="Calibri"/>
                <a:sym typeface="Calibri"/>
              </a:rPr>
              <a:t>goods/services</a:t>
            </a:r>
          </a:p>
          <a:p>
            <a:pPr marL="914400" lvl="1" indent="-457200">
              <a:spcBef>
                <a:spcPts val="300"/>
              </a:spcBef>
              <a:buFont typeface="Wingdings" panose="05000000000000000000" pitchFamily="2" charset="2"/>
              <a:buChar char="§"/>
            </a:pPr>
            <a:r>
              <a:rPr lang="en-US" sz="2400" dirty="0">
                <a:latin typeface="+mn-lt"/>
                <a:ea typeface="Calibri"/>
                <a:cs typeface="Calibri"/>
                <a:sym typeface="Calibri"/>
              </a:rPr>
              <a:t>Business-to-business goods/services</a:t>
            </a:r>
          </a:p>
          <a:p>
            <a:pPr marL="914400" lvl="1" indent="-457200">
              <a:spcBef>
                <a:spcPts val="300"/>
              </a:spcBef>
              <a:buFont typeface="Wingdings" panose="05000000000000000000" pitchFamily="2" charset="2"/>
              <a:buChar char="§"/>
            </a:pPr>
            <a:r>
              <a:rPr lang="en-US" sz="2400" dirty="0">
                <a:latin typeface="+mn-lt"/>
                <a:ea typeface="Calibri"/>
                <a:cs typeface="Calibri"/>
                <a:sym typeface="Calibri"/>
              </a:rPr>
              <a:t>Not-for-profit marketing</a:t>
            </a:r>
          </a:p>
          <a:p>
            <a:pPr marL="914400" lvl="1" indent="-457200">
              <a:spcBef>
                <a:spcPts val="300"/>
              </a:spcBef>
              <a:buFont typeface="Wingdings" panose="05000000000000000000" pitchFamily="2" charset="2"/>
              <a:buChar char="§"/>
            </a:pPr>
            <a:r>
              <a:rPr lang="en-US" sz="2400" dirty="0">
                <a:latin typeface="+mn-lt"/>
                <a:ea typeface="Calibri"/>
                <a:cs typeface="Calibri"/>
                <a:sym typeface="Calibri"/>
              </a:rPr>
              <a:t>Idea, place, and </a:t>
            </a:r>
            <a:br>
              <a:rPr lang="en-US" sz="2400" dirty="0">
                <a:latin typeface="+mn-lt"/>
                <a:ea typeface="Calibri"/>
                <a:cs typeface="Calibri"/>
                <a:sym typeface="Calibri"/>
              </a:rPr>
            </a:br>
            <a:r>
              <a:rPr lang="en-US" sz="2400" dirty="0">
                <a:latin typeface="+mn-lt"/>
                <a:ea typeface="Calibri"/>
                <a:cs typeface="Calibri"/>
                <a:sym typeface="Calibri"/>
              </a:rPr>
              <a:t>people marketing</a:t>
            </a:r>
          </a:p>
        </p:txBody>
      </p:sp>
      <p:pic>
        <p:nvPicPr>
          <p:cNvPr id="5" name="Picture 166" descr="A fence company ad features a photo of a flabby, shirtless man sitting in a chair in the middle of his back yard. Covering his head is a circular photo of a wood fence with copy that reads, “See less of your neighbours. Call Ben Towell at Fence Me In for a quote.”"/>
          <p:cNvPicPr preferRelativeResize="0"/>
          <p:nvPr/>
        </p:nvPicPr>
        <p:blipFill rotWithShape="1">
          <a:blip r:embed="rId3">
            <a:alphaModFix/>
          </a:blip>
          <a:srcRect/>
          <a:stretch/>
        </p:blipFill>
        <p:spPr>
          <a:xfrm>
            <a:off x="5720978" y="1627021"/>
            <a:ext cx="2584822" cy="3674268"/>
          </a:xfrm>
          <a:prstGeom prst="rect">
            <a:avLst/>
          </a:prstGeom>
          <a:noFill/>
          <a:ln>
            <a:noFill/>
          </a:ln>
        </p:spPr>
      </p:pic>
    </p:spTree>
    <p:extLst>
      <p:ext uri="{BB962C8B-B14F-4D97-AF65-F5344CB8AC3E}">
        <p14:creationId xmlns:p14="http://schemas.microsoft.com/office/powerpoint/2010/main" val="934871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2509</TotalTime>
  <Words>6939</Words>
  <Application>Microsoft Office PowerPoint</Application>
  <PresentationFormat>On-screen Show (4:3)</PresentationFormat>
  <Paragraphs>498</Paragraphs>
  <Slides>40</Slides>
  <Notes>40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508 Lecture</vt:lpstr>
      <vt:lpstr>Custom Design</vt:lpstr>
      <vt:lpstr>1_508 Lecture</vt:lpstr>
      <vt:lpstr>Marketing: Real People, Real Choices </vt:lpstr>
      <vt:lpstr>Learning Objectives </vt:lpstr>
      <vt:lpstr>Real People, Real Choices: A Decision Maker at Twitter </vt:lpstr>
      <vt:lpstr>Marketing: What is it? </vt:lpstr>
      <vt:lpstr>AMA Definition of Marketing </vt:lpstr>
      <vt:lpstr>Marketing Defined: Activity, Institutions, Processes</vt:lpstr>
      <vt:lpstr>Marketing Defined: Creating, Communicating, Delivering, and Exchanging</vt:lpstr>
      <vt:lpstr>Marketing Facilitates Exchange </vt:lpstr>
      <vt:lpstr>Marketing Defined: Offerings </vt:lpstr>
      <vt:lpstr>15 Minutes of Frame </vt:lpstr>
      <vt:lpstr>Marketing Defined: Value for Customers</vt:lpstr>
      <vt:lpstr>Needs, Wants, and Benefits</vt:lpstr>
      <vt:lpstr>Markets and Marketplaces</vt:lpstr>
      <vt:lpstr>Collaborative Consumption</vt:lpstr>
      <vt:lpstr>Marketing Creates Utility</vt:lpstr>
      <vt:lpstr>Place Utility</vt:lpstr>
      <vt:lpstr>Marketing Defined: Value for Society</vt:lpstr>
      <vt:lpstr>Summary: Marketing Defined</vt:lpstr>
      <vt:lpstr>Evolution of the Marketing Concept</vt:lpstr>
      <vt:lpstr>Production Era</vt:lpstr>
      <vt:lpstr>Sales Era</vt:lpstr>
      <vt:lpstr>Relationship Era</vt:lpstr>
      <vt:lpstr>Triple Bottom-Line Era</vt:lpstr>
      <vt:lpstr>Sustainability</vt:lpstr>
      <vt:lpstr>What’s Next in the Evolution of Marketing?</vt:lpstr>
      <vt:lpstr>The Changing World of Marketing</vt:lpstr>
      <vt:lpstr>Ethical/Sustainable Decisions in the Real World</vt:lpstr>
      <vt:lpstr>The Value of Marketing and the Marketing of Value</vt:lpstr>
      <vt:lpstr>Value from the Customer’s Perspective</vt:lpstr>
      <vt:lpstr>Value from the Seller’s Perspective</vt:lpstr>
      <vt:lpstr>Table 1.4 An Example of a Customer Service Scorecard</vt:lpstr>
      <vt:lpstr>Table 1.5 How Some Firms Achieve a Competitive Advantage with a Distinctive Competency</vt:lpstr>
      <vt:lpstr>Figure 1.2 A Value Chain for the Apple iPod</vt:lpstr>
      <vt:lpstr>Figure 1.3 Steps in the Value Chain</vt:lpstr>
      <vt:lpstr>Consumer Generated Value: From Audience to Community</vt:lpstr>
      <vt:lpstr>Value from Society’s Perspective</vt:lpstr>
      <vt:lpstr>Value of Marketing</vt:lpstr>
      <vt:lpstr>Marketing as a Process (1 of 2)</vt:lpstr>
      <vt:lpstr>Marketing as a Process (2 of 2) </vt:lpstr>
      <vt:lpstr>Copyright</vt:lpstr>
    </vt:vector>
  </TitlesOfParts>
  <Company>Integra Software Servces Pvt.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Real People, Real Choices_Ninth Edition</dc:title>
  <dc:subject>Marketing</dc:subject>
  <dc:creator>Solomon, Marshall, and Stuart</dc:creator>
  <cp:lastModifiedBy>Ranjith Rajaram, Integra-PDY, IN</cp:lastModifiedBy>
  <cp:revision>346</cp:revision>
  <dcterms:modified xsi:type="dcterms:W3CDTF">2017-08-11T12:44:22Z</dcterms:modified>
</cp:coreProperties>
</file>